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wmf" ContentType="image/x-wmf"/>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Default Extension="bin" ContentType="application/vnd.openxmlformats-officedocument.oleObject"/>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slideLayouts/slideLayout16.xml" ContentType="application/vnd.openxmlformats-officedocument.presentationml.slideLayout+xml"/>
  <Default Extension="emf" ContentType="image/x-emf"/>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Default Extension="vml" ContentType="application/vnd.openxmlformats-officedocument.vmlDrawing"/>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0" r:id="rId2"/>
  </p:sldMasterIdLst>
  <p:notesMasterIdLst>
    <p:notesMasterId r:id="rId46"/>
  </p:notesMasterIdLst>
  <p:sldIdLst>
    <p:sldId id="300"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89" d="100"/>
          <a:sy n="89" d="100"/>
        </p:scale>
        <p:origin x="-936" y="-102"/>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image" Target="../media/image7.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50.wmf"/><Relationship Id="rId1" Type="http://schemas.openxmlformats.org/officeDocument/2006/relationships/image" Target="../media/image49.w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52.w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57.e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58.wmf"/><Relationship Id="rId1" Type="http://schemas.openxmlformats.org/officeDocument/2006/relationships/image" Target="../media/image57.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59.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2.wmf"/><Relationship Id="rId2" Type="http://schemas.openxmlformats.org/officeDocument/2006/relationships/image" Target="../media/image11.emf"/><Relationship Id="rId1" Type="http://schemas.openxmlformats.org/officeDocument/2006/relationships/image" Target="../media/image10.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3.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6.w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29.wmf"/><Relationship Id="rId2" Type="http://schemas.openxmlformats.org/officeDocument/2006/relationships/image" Target="../media/image28.wmf"/><Relationship Id="rId1" Type="http://schemas.openxmlformats.org/officeDocument/2006/relationships/image" Target="../media/image27.wmf"/><Relationship Id="rId6" Type="http://schemas.openxmlformats.org/officeDocument/2006/relationships/image" Target="../media/image32.wmf"/><Relationship Id="rId5" Type="http://schemas.openxmlformats.org/officeDocument/2006/relationships/image" Target="../media/image31.wmf"/><Relationship Id="rId4" Type="http://schemas.openxmlformats.org/officeDocument/2006/relationships/image" Target="../media/image30.w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39.wmf"/><Relationship Id="rId2" Type="http://schemas.openxmlformats.org/officeDocument/2006/relationships/image" Target="../media/image38.wmf"/><Relationship Id="rId1" Type="http://schemas.openxmlformats.org/officeDocument/2006/relationships/image" Target="../media/image37.wmf"/><Relationship Id="rId5" Type="http://schemas.openxmlformats.org/officeDocument/2006/relationships/image" Target="../media/image41.wmf"/><Relationship Id="rId4" Type="http://schemas.openxmlformats.org/officeDocument/2006/relationships/image" Target="../media/image40.w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43.wmf"/><Relationship Id="rId1" Type="http://schemas.openxmlformats.org/officeDocument/2006/relationships/image" Target="../media/image42.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45.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48.wmf"/></Relationships>
</file>

<file path=ppt/media/image1.png>
</file>

<file path=ppt/media/image10.wmf>
</file>

<file path=ppt/media/image12.wmf>
</file>

<file path=ppt/media/image2.jpeg>
</file>

<file path=ppt/media/image23.wmf>
</file>

<file path=ppt/media/image24.png>
</file>

<file path=ppt/media/image25.png>
</file>

<file path=ppt/media/image26.wmf>
</file>

<file path=ppt/media/image27.wmf>
</file>

<file path=ppt/media/image28.wmf>
</file>

<file path=ppt/media/image29.wmf>
</file>

<file path=ppt/media/image3.jpeg>
</file>

<file path=ppt/media/image30.wmf>
</file>

<file path=ppt/media/image31.wmf>
</file>

<file path=ppt/media/image32.wmf>
</file>

<file path=ppt/media/image33.png>
</file>

<file path=ppt/media/image34.png>
</file>

<file path=ppt/media/image35.png>
</file>

<file path=ppt/media/image37.wmf>
</file>

<file path=ppt/media/image38.wmf>
</file>

<file path=ppt/media/image39.wmf>
</file>

<file path=ppt/media/image4.jpeg>
</file>

<file path=ppt/media/image40.wmf>
</file>

<file path=ppt/media/image41.wmf>
</file>

<file path=ppt/media/image42.wmf>
</file>

<file path=ppt/media/image43.wmf>
</file>

<file path=ppt/media/image44.png>
</file>

<file path=ppt/media/image45.wmf>
</file>

<file path=ppt/media/image46.png>
</file>

<file path=ppt/media/image47.png>
</file>

<file path=ppt/media/image48.wmf>
</file>

<file path=ppt/media/image49.wmf>
</file>

<file path=ppt/media/image5.jpeg>
</file>

<file path=ppt/media/image50.wmf>
</file>

<file path=ppt/media/image51.png>
</file>

<file path=ppt/media/image52.wmf>
</file>

<file path=ppt/media/image58.wmf>
</file>

<file path=ppt/media/image59.wmf>
</file>

<file path=ppt/media/image6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52A85ED-C747-445A-8E8A-0391262729F1}" type="datetimeFigureOut">
              <a:rPr lang="en-US" smtClean="0"/>
              <a:pPr/>
              <a:t>11/05/2014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D1EC380-BE17-4F6D-8A7C-4C1196C753A0}"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67B9411-ADF6-4133-B7A2-6C9E2257A37A}" type="slidenum">
              <a:rPr lang="en-US">
                <a:solidFill>
                  <a:prstClr val="black"/>
                </a:solidFill>
              </a:rPr>
              <a:pPr/>
              <a:t>2</a:t>
            </a:fld>
            <a:endParaRPr lang="en-US" dirty="0">
              <a:solidFill>
                <a:prstClr val="black"/>
              </a:solidFill>
            </a:endParaRPr>
          </a:p>
        </p:txBody>
      </p:sp>
      <p:sp>
        <p:nvSpPr>
          <p:cNvPr id="1212418" name="Rectangle 2"/>
          <p:cNvSpPr>
            <a:spLocks noGrp="1" noRot="1" noChangeAspect="1" noChangeArrowheads="1" noTextEdit="1"/>
          </p:cNvSpPr>
          <p:nvPr>
            <p:ph type="sldImg"/>
          </p:nvPr>
        </p:nvSpPr>
        <p:spPr>
          <a:ln/>
        </p:spPr>
      </p:sp>
      <p:sp>
        <p:nvSpPr>
          <p:cNvPr id="1212419" name="Rectangle 3"/>
          <p:cNvSpPr>
            <a:spLocks noGrp="1" noChangeArrowheads="1"/>
          </p:cNvSpPr>
          <p:nvPr>
            <p:ph type="body" idx="1"/>
          </p:nvPr>
        </p:nvSpPr>
        <p:spPr/>
        <p:txBody>
          <a:bodyPr/>
          <a:lstStyle/>
          <a:p>
            <a:r>
              <a:rPr lang="en-US" dirty="0" smtClean="0">
                <a:latin typeface="Arial" pitchFamily="34" charset="0"/>
              </a:rPr>
              <a:t>RTDs offer good linearity, temperature range, long-term stability, repeatability.  The RTD is the measurement device used in establishing the International Temperature Scale of 1990 (ITS-90) between 14 and 962K.</a:t>
            </a:r>
          </a:p>
          <a:p>
            <a:endParaRPr lang="en-US" dirty="0" smtClean="0">
              <a:latin typeface="Arial" pitchFamily="34" charset="0"/>
            </a:endParaRPr>
          </a:p>
          <a:p>
            <a:pPr defTabSz="897301" eaLnBrk="0" fontAlgn="base" hangingPunct="0">
              <a:spcBef>
                <a:spcPct val="30000"/>
              </a:spcBef>
              <a:spcAft>
                <a:spcPct val="0"/>
              </a:spcAft>
              <a:defRPr/>
            </a:pPr>
            <a:r>
              <a:rPr lang="en-US" dirty="0" smtClean="0"/>
              <a:t>Over the full temperature range, the RTD resistance varies in a non-linear fashion from 35</a:t>
            </a:r>
            <a:r>
              <a:rPr lang="el-GR" dirty="0" smtClean="0">
                <a:latin typeface="Arial" pitchFamily="34" charset="0"/>
              </a:rPr>
              <a:t>Ω</a:t>
            </a:r>
            <a:r>
              <a:rPr lang="en-US" dirty="0" smtClean="0"/>
              <a:t> – 370</a:t>
            </a:r>
            <a:r>
              <a:rPr lang="el-GR" dirty="0" smtClean="0">
                <a:latin typeface="Arial" pitchFamily="34" charset="0"/>
              </a:rPr>
              <a:t>Ω</a:t>
            </a:r>
            <a:endParaRPr lang="en-US" dirty="0" smtClean="0"/>
          </a:p>
          <a:p>
            <a:endParaRPr lang="en-US" dirty="0" smtClean="0">
              <a:latin typeface="Arial" pitchFamily="34" charset="0"/>
            </a:endParaRPr>
          </a:p>
          <a:p>
            <a:pPr defTabSz="897301" eaLnBrk="0" fontAlgn="base" hangingPunct="0">
              <a:spcBef>
                <a:spcPct val="30000"/>
              </a:spcBef>
              <a:spcAft>
                <a:spcPct val="0"/>
              </a:spcAft>
              <a:defRPr/>
            </a:pPr>
            <a:r>
              <a:rPr lang="en-US" dirty="0" smtClean="0">
                <a:latin typeface="Arial" pitchFamily="34" charset="0"/>
              </a:rPr>
              <a:t>RTD downsides are their cost (wire-wound are much more expensive than thin-film), the requirement for an excitation source, and fine resolution.  A 1°C change in temperature correlates to a 0.385</a:t>
            </a:r>
            <a:r>
              <a:rPr lang="el-GR" dirty="0" smtClean="0">
                <a:latin typeface="Arial" pitchFamily="34" charset="0"/>
              </a:rPr>
              <a:t>Ω</a:t>
            </a:r>
            <a:r>
              <a:rPr lang="en-US" dirty="0" smtClean="0">
                <a:latin typeface="Arial" pitchFamily="34" charset="0"/>
              </a:rPr>
              <a:t> change in resistance, demanding accurate acquisition circuitry. </a:t>
            </a:r>
          </a:p>
          <a:p>
            <a:endParaRPr lang="en-US" dirty="0" smtClean="0">
              <a:latin typeface="Arial" pitchFamily="34" charset="0"/>
            </a:endParaRPr>
          </a:p>
          <a:p>
            <a:r>
              <a:rPr lang="en-US" dirty="0" smtClean="0"/>
              <a:t>Measuring resistance allows for a back-calculation of the temperature.</a:t>
            </a:r>
          </a:p>
          <a:p>
            <a:r>
              <a:rPr lang="en-US" dirty="0" smtClean="0"/>
              <a:t>Inject a current, measure the voltage, R= V/I</a:t>
            </a:r>
          </a:p>
          <a:p>
            <a:r>
              <a:rPr lang="en-US" dirty="0" smtClean="0"/>
              <a:t>Temperature can then be calculated either directly, estimated using linear interpolations, or rounded to the closest look-up table value.</a:t>
            </a:r>
          </a:p>
          <a:p>
            <a:endParaRPr lang="en-US" dirty="0" smtClean="0">
              <a:latin typeface="Arial" pitchFamily="34" charset="0"/>
            </a:endParaRPr>
          </a:p>
          <a:p>
            <a:endParaRPr lang="en-US" dirty="0" smtClean="0">
              <a:latin typeface="Arial"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xmlns="" val="7560268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17</a:t>
            </a:fld>
            <a:endParaRPr lang="en-US">
              <a:solidFill>
                <a:prstClr val="black"/>
              </a:solidFill>
            </a:endParaRPr>
          </a:p>
        </p:txBody>
      </p:sp>
    </p:spTree>
    <p:extLst>
      <p:ext uri="{BB962C8B-B14F-4D97-AF65-F5344CB8AC3E}">
        <p14:creationId xmlns:p14="http://schemas.microsoft.com/office/powerpoint/2010/main" xmlns="" val="31508471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3-wire RTD an additional wire is connected to one end of the RTD element allowing for the cancellation of the lead resistances by placing one lead resistance in series with both the positive and negative measurement connections.  When the differential measurement is made, the two lead resistances cancel in the subtraction.  </a:t>
            </a:r>
          </a:p>
          <a:p>
            <a:endParaRPr lang="en-US" dirty="0" smtClean="0"/>
          </a:p>
          <a:p>
            <a:r>
              <a:rPr lang="en-US" dirty="0" smtClean="0"/>
              <a:t>Using current sources as the excitation source, the lead resistances can completely cancel as long as the two current sources are matched and the lead resistances are equal.</a:t>
            </a:r>
          </a:p>
          <a:p>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xmlns="" val="31508471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3-wire RTD an additional wire is connected to one end of the RTD element allowing for the cancellation of the lead resistances by placing one lead resistance in series with both the positive and negative measurement connections.  When the differential measurement is made, the two lead resistances cancel in the subtraction.  </a:t>
            </a:r>
          </a:p>
          <a:p>
            <a:endParaRPr lang="en-US" dirty="0" smtClean="0"/>
          </a:p>
          <a:p>
            <a:r>
              <a:rPr lang="en-US" dirty="0" smtClean="0"/>
              <a:t>Using current sources as the excitation source, the lead resistances can completely cancel as long as the two current sources are matched and the lead resistances are equal.</a:t>
            </a:r>
          </a:p>
          <a:p>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19</a:t>
            </a:fld>
            <a:endParaRPr lang="en-US">
              <a:solidFill>
                <a:prstClr val="black"/>
              </a:solidFill>
            </a:endParaRPr>
          </a:p>
        </p:txBody>
      </p:sp>
    </p:spTree>
    <p:extLst>
      <p:ext uri="{BB962C8B-B14F-4D97-AF65-F5344CB8AC3E}">
        <p14:creationId xmlns:p14="http://schemas.microsoft.com/office/powerpoint/2010/main" xmlns="" val="31508471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3-wire RTD an additional wire is connected to one end of the RTD element allowing for the cancellation of the lead resistances by placing one lead resistance in series with both the positive and negative measurement connections.  When the differential measurement is made, the two lead resistances cancel in the subtraction.  </a:t>
            </a:r>
          </a:p>
          <a:p>
            <a:endParaRPr lang="en-US" dirty="0" smtClean="0"/>
          </a:p>
          <a:p>
            <a:r>
              <a:rPr lang="en-US" dirty="0" smtClean="0"/>
              <a:t>Using current sources as the excitation source, the lead resistances can completely cancel as long as the two current sources are matched and the lead resistances are equal.</a:t>
            </a:r>
          </a:p>
          <a:p>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20</a:t>
            </a:fld>
            <a:endParaRPr lang="en-US">
              <a:solidFill>
                <a:prstClr val="black"/>
              </a:solidFill>
            </a:endParaRPr>
          </a:p>
        </p:txBody>
      </p:sp>
    </p:spTree>
    <p:extLst>
      <p:ext uri="{BB962C8B-B14F-4D97-AF65-F5344CB8AC3E}">
        <p14:creationId xmlns:p14="http://schemas.microsoft.com/office/powerpoint/2010/main" xmlns="" val="31508471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spcBef>
                <a:spcPct val="30000"/>
              </a:spcBef>
              <a:spcAft>
                <a:spcPct val="0"/>
              </a:spcAft>
              <a:defRPr/>
            </a:pPr>
            <a:r>
              <a:rPr lang="en-US" dirty="0">
                <a:latin typeface="Arial" charset="0"/>
              </a:rPr>
              <a:t>The magnitude of the current sources directly affects the magnitude of the RTD voltage. While maximizing the magnitude of the excitation current would seem desirable, higher excitation currents create a concern for violating the compliance voltage of the current source as well as errors due to self-heating.</a:t>
            </a:r>
          </a:p>
          <a:p>
            <a:endParaRPr lang="en-US" dirty="0" smtClean="0"/>
          </a:p>
          <a:p>
            <a:pPr defTabSz="897301" eaLnBrk="0" fontAlgn="base" hangingPunct="0">
              <a:spcBef>
                <a:spcPct val="30000"/>
              </a:spcBef>
              <a:spcAft>
                <a:spcPct val="0"/>
              </a:spcAft>
              <a:defRPr/>
            </a:pPr>
            <a:r>
              <a:rPr lang="en-US" dirty="0">
                <a:latin typeface="Arial" charset="0"/>
              </a:rPr>
              <a:t>The effects of self-heating on measurement accuracy are also based on the placement of the RTD in the application (open-air = insulates vs. moving fluid = dissipates)</a:t>
            </a:r>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24</a:t>
            </a:fld>
            <a:endParaRPr lang="en-US" dirty="0">
              <a:solidFill>
                <a:prstClr val="black"/>
              </a:solidFill>
            </a:endParaRPr>
          </a:p>
        </p:txBody>
      </p:sp>
    </p:spTree>
    <p:extLst>
      <p:ext uri="{BB962C8B-B14F-4D97-AF65-F5344CB8AC3E}">
        <p14:creationId xmlns:p14="http://schemas.microsoft.com/office/powerpoint/2010/main" xmlns="" val="898980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Arial" charset="0"/>
              </a:rPr>
              <a:t>The value of R</a:t>
            </a:r>
            <a:r>
              <a:rPr lang="en-US" baseline="-25000" dirty="0">
                <a:latin typeface="Arial" charset="0"/>
              </a:rPr>
              <a:t>REF</a:t>
            </a:r>
            <a:r>
              <a:rPr lang="en-US" dirty="0">
                <a:latin typeface="Arial" charset="0"/>
              </a:rPr>
              <a:t> is selected based on the IDAC setting and the desired V</a:t>
            </a:r>
            <a:r>
              <a:rPr lang="en-US" baseline="-25000" dirty="0">
                <a:latin typeface="Arial" charset="0"/>
              </a:rPr>
              <a:t>REF</a:t>
            </a:r>
            <a:r>
              <a:rPr lang="en-US" dirty="0">
                <a:latin typeface="Arial" charset="0"/>
              </a:rPr>
              <a:t> voltage of 1.64 V</a:t>
            </a:r>
          </a:p>
          <a:p>
            <a:endParaRPr lang="en-US" dirty="0">
              <a:latin typeface="Arial" charset="0"/>
            </a:endParaRPr>
          </a:p>
          <a:p>
            <a:pPr defTabSz="897301" eaLnBrk="0" fontAlgn="base" hangingPunct="0">
              <a:spcBef>
                <a:spcPct val="30000"/>
              </a:spcBef>
              <a:spcAft>
                <a:spcPct val="0"/>
              </a:spcAft>
              <a:defRPr/>
            </a:pPr>
            <a:r>
              <a:rPr lang="en-US" dirty="0">
                <a:latin typeface="Arial" charset="0"/>
              </a:rPr>
              <a:t>V</a:t>
            </a:r>
            <a:r>
              <a:rPr lang="en-US" baseline="-25000" dirty="0">
                <a:latin typeface="Arial" charset="0"/>
              </a:rPr>
              <a:t>REF</a:t>
            </a:r>
            <a:r>
              <a:rPr lang="en-US" dirty="0">
                <a:latin typeface="Arial" charset="0"/>
              </a:rPr>
              <a:t> serves three purposes in a ratiometric design: it sets the input common-mode voltage (V</a:t>
            </a:r>
            <a:r>
              <a:rPr lang="en-US" baseline="-25000" dirty="0">
                <a:latin typeface="Arial" charset="0"/>
              </a:rPr>
              <a:t>CM</a:t>
            </a:r>
            <a:r>
              <a:rPr lang="en-US" dirty="0">
                <a:latin typeface="Arial" charset="0"/>
              </a:rPr>
              <a:t>), the differential ADC input range (typically ±V</a:t>
            </a:r>
            <a:r>
              <a:rPr lang="en-US" baseline="-25000" dirty="0">
                <a:latin typeface="Arial" charset="0"/>
              </a:rPr>
              <a:t>REF</a:t>
            </a:r>
            <a:r>
              <a:rPr lang="en-US" dirty="0">
                <a:latin typeface="Arial" charset="0"/>
              </a:rPr>
              <a:t>), and it is also used to convert the input voltage into digital output codes.</a:t>
            </a:r>
          </a:p>
          <a:p>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xmlns="" val="30805098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26</a:t>
            </a:fld>
            <a:endParaRPr lang="en-US" dirty="0">
              <a:solidFill>
                <a:prstClr val="black"/>
              </a:solidFill>
            </a:endParaRPr>
          </a:p>
        </p:txBody>
      </p:sp>
    </p:spTree>
    <p:extLst>
      <p:ext uri="{BB962C8B-B14F-4D97-AF65-F5344CB8AC3E}">
        <p14:creationId xmlns:p14="http://schemas.microsoft.com/office/powerpoint/2010/main" xmlns="" val="4781737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27</a:t>
            </a:fld>
            <a:endParaRPr lang="en-US">
              <a:solidFill>
                <a:prstClr val="black"/>
              </a:solidFill>
            </a:endParaRPr>
          </a:p>
        </p:txBody>
      </p:sp>
    </p:spTree>
    <p:extLst>
      <p:ext uri="{BB962C8B-B14F-4D97-AF65-F5344CB8AC3E}">
        <p14:creationId xmlns:p14="http://schemas.microsoft.com/office/powerpoint/2010/main" xmlns="" val="40187637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figure to say “AIN0</a:t>
            </a:r>
            <a:r>
              <a:rPr lang="en-US" baseline="0" dirty="0" smtClean="0"/>
              <a:t> – AIN3” … make consistent w/ rest</a:t>
            </a:r>
          </a:p>
          <a:p>
            <a:r>
              <a:rPr lang="en-US" baseline="0" dirty="0" smtClean="0"/>
              <a:t>Replace w/ </a:t>
            </a:r>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30</a:t>
            </a:fld>
            <a:endParaRPr lang="en-US">
              <a:solidFill>
                <a:prstClr val="black"/>
              </a:solidFill>
            </a:endParaRPr>
          </a:p>
        </p:txBody>
      </p:sp>
    </p:spTree>
    <p:extLst>
      <p:ext uri="{BB962C8B-B14F-4D97-AF65-F5344CB8AC3E}">
        <p14:creationId xmlns:p14="http://schemas.microsoft.com/office/powerpoint/2010/main" xmlns="" val="2398002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a:noFill/>
        </p:spPr>
        <p:txBody>
          <a:bodyPr/>
          <a:lstStyle/>
          <a:p>
            <a:r>
              <a:rPr lang="en-US" dirty="0" smtClean="0"/>
              <a:t>RTDs are commonly made of </a:t>
            </a:r>
            <a:r>
              <a:rPr lang="en-US" dirty="0" err="1" smtClean="0"/>
              <a:t>Pt</a:t>
            </a:r>
            <a:r>
              <a:rPr lang="en-US" dirty="0" smtClean="0"/>
              <a:t>, Ni, and Cu.  This is mainly because over certain temperature ranges they experience fairly linear changes in resistance vs. temperature.  Also, their properties allow for convenient resistance values to be created out of convenient sized sensors.</a:t>
            </a:r>
          </a:p>
          <a:p>
            <a:r>
              <a:rPr lang="en-US" dirty="0" smtClean="0"/>
              <a:t/>
            </a:r>
            <a:br>
              <a:rPr lang="en-US" dirty="0" smtClean="0"/>
            </a:br>
            <a:r>
              <a:rPr lang="en-US" dirty="0" smtClean="0"/>
              <a:t>Platinum is most commonly used because it has a very high resistivity compared to the other common metals allowing for the creation of small thin-film elements.  </a:t>
            </a:r>
          </a:p>
          <a:p>
            <a:endParaRPr lang="en-US" dirty="0" smtClean="0"/>
          </a:p>
          <a:p>
            <a:r>
              <a:rPr lang="en-US" dirty="0" smtClean="0"/>
              <a:t>Ohm/CMF = Ohms per “Circular Mil Foot”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figure to say “AIN0</a:t>
            </a:r>
            <a:r>
              <a:rPr lang="en-US" baseline="0" dirty="0" smtClean="0"/>
              <a:t> – AIN3” … make consistent w/ rest</a:t>
            </a:r>
          </a:p>
          <a:p>
            <a:r>
              <a:rPr lang="en-US" baseline="0" dirty="0" smtClean="0"/>
              <a:t>Replace w/ </a:t>
            </a:r>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31</a:t>
            </a:fld>
            <a:endParaRPr lang="en-US">
              <a:solidFill>
                <a:prstClr val="black"/>
              </a:solidFill>
            </a:endParaRPr>
          </a:p>
        </p:txBody>
      </p:sp>
    </p:spTree>
    <p:extLst>
      <p:ext uri="{BB962C8B-B14F-4D97-AF65-F5344CB8AC3E}">
        <p14:creationId xmlns:p14="http://schemas.microsoft.com/office/powerpoint/2010/main" xmlns="" val="23980020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ADC outputs +Full-Scale</a:t>
            </a:r>
            <a:r>
              <a:rPr lang="en-US" baseline="0" dirty="0" smtClean="0"/>
              <a:t> code</a:t>
            </a:r>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35</a:t>
            </a:fld>
            <a:endParaRPr lang="en-US">
              <a:solidFill>
                <a:prstClr val="black"/>
              </a:solidFill>
            </a:endParaRPr>
          </a:p>
        </p:txBody>
      </p:sp>
    </p:spTree>
    <p:extLst>
      <p:ext uri="{BB962C8B-B14F-4D97-AF65-F5344CB8AC3E}">
        <p14:creationId xmlns:p14="http://schemas.microsoft.com/office/powerpoint/2010/main" xmlns="" val="32174432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Chopping = IDAC</a:t>
            </a:r>
            <a:r>
              <a:rPr lang="en-US" baseline="0" dirty="0" smtClean="0"/>
              <a:t> sources switch places</a:t>
            </a:r>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40</a:t>
            </a:fld>
            <a:endParaRPr lang="en-US">
              <a:solidFill>
                <a:prstClr val="black"/>
              </a:solidFill>
            </a:endParaRPr>
          </a:p>
        </p:txBody>
      </p:sp>
    </p:spTree>
    <p:extLst>
      <p:ext uri="{BB962C8B-B14F-4D97-AF65-F5344CB8AC3E}">
        <p14:creationId xmlns:p14="http://schemas.microsoft.com/office/powerpoint/2010/main" xmlns="" val="31508471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Chopping = IDAC</a:t>
            </a:r>
            <a:r>
              <a:rPr lang="en-US" baseline="0" dirty="0" smtClean="0"/>
              <a:t> sources switch places</a:t>
            </a:r>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42</a:t>
            </a:fld>
            <a:endParaRPr lang="en-US">
              <a:solidFill>
                <a:prstClr val="black"/>
              </a:solidFill>
            </a:endParaRPr>
          </a:p>
        </p:txBody>
      </p:sp>
    </p:spTree>
    <p:extLst>
      <p:ext uri="{BB962C8B-B14F-4D97-AF65-F5344CB8AC3E}">
        <p14:creationId xmlns:p14="http://schemas.microsoft.com/office/powerpoint/2010/main" xmlns="" val="3150847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a:noFill/>
        </p:spPr>
        <p:txBody>
          <a:bodyPr/>
          <a:lstStyle/>
          <a:p>
            <a:r>
              <a:rPr lang="en-US" dirty="0" smtClean="0">
                <a:latin typeface="Arial" pitchFamily="34" charset="0"/>
              </a:rPr>
              <a:t>RTDs offer good linearity, temperature range, long-term stability, repeatability.  The RTD is the measurement device used in establishing the International Temperature Scale of 1990 (ITS-90) between 14 and 962K.  </a:t>
            </a:r>
          </a:p>
          <a:p>
            <a:endParaRPr lang="en-US" dirty="0" smtClean="0">
              <a:latin typeface="Arial" pitchFamily="34" charset="0"/>
            </a:endParaRPr>
          </a:p>
          <a:p>
            <a:r>
              <a:rPr lang="en-US" dirty="0" smtClean="0">
                <a:latin typeface="Arial" pitchFamily="34" charset="0"/>
              </a:rPr>
              <a:t>RTD downsides are their cost (wire-wound are much more expensive than thin-film), the requirement for an excitation source, and fine resolution.  A 1C change in temperature correlates to a 0.385 change in resistance, demanding accurate acquisition circuitry.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Rot="1" noChangeAspect="1" noChangeArrowheads="1" noTextEdit="1"/>
          </p:cNvSpPr>
          <p:nvPr>
            <p:ph type="sldImg"/>
          </p:nvPr>
        </p:nvSpPr>
        <p:spPr>
          <a:ln/>
        </p:spPr>
      </p:sp>
      <p:sp>
        <p:nvSpPr>
          <p:cNvPr id="60419" name="Rectangle 3"/>
          <p:cNvSpPr>
            <a:spLocks noGrp="1" noChangeArrowheads="1"/>
          </p:cNvSpPr>
          <p:nvPr>
            <p:ph type="body" idx="1"/>
          </p:nvPr>
        </p:nvSpPr>
        <p:spPr>
          <a:noFill/>
        </p:spPr>
        <p:txBody>
          <a:bodyPr/>
          <a:lstStyle/>
          <a:p>
            <a:r>
              <a:rPr lang="en-US" dirty="0" smtClean="0">
                <a:latin typeface="Arial" pitchFamily="34" charset="0"/>
              </a:rPr>
              <a:t>Now that we’ve successfully measured the RTD resistance we need to determine the temperature based on the resistance.  The </a:t>
            </a:r>
            <a:r>
              <a:rPr lang="en-US" dirty="0" err="1" smtClean="0">
                <a:latin typeface="Arial" pitchFamily="34" charset="0"/>
              </a:rPr>
              <a:t>Callendar</a:t>
            </a:r>
            <a:r>
              <a:rPr lang="en-US" dirty="0" smtClean="0">
                <a:latin typeface="Arial" pitchFamily="34" charset="0"/>
              </a:rPr>
              <a:t> Van-</a:t>
            </a:r>
            <a:r>
              <a:rPr lang="en-US" dirty="0" err="1" smtClean="0">
                <a:latin typeface="Arial" pitchFamily="34" charset="0"/>
              </a:rPr>
              <a:t>Dusen</a:t>
            </a:r>
            <a:r>
              <a:rPr lang="en-US" dirty="0" smtClean="0">
                <a:latin typeface="Arial" pitchFamily="34" charset="0"/>
              </a:rPr>
              <a:t> equation defines the resistance vs. temperature characteristics of a platinum RTD.  This is a non-linear model that is a fourth order polynomial for T &lt; 0ºC and quadratic for T &gt; 0ºC.  Primary RTD standards have been created that specify the RTD resistance at 0C, the temperature coefficient, Alpha (α ), and the </a:t>
            </a:r>
            <a:r>
              <a:rPr lang="en-US" dirty="0" err="1" smtClean="0">
                <a:latin typeface="Arial" pitchFamily="34" charset="0"/>
              </a:rPr>
              <a:t>Callendar</a:t>
            </a:r>
            <a:r>
              <a:rPr lang="en-US" dirty="0" smtClean="0">
                <a:latin typeface="Arial" pitchFamily="34" charset="0"/>
              </a:rPr>
              <a:t> Van-</a:t>
            </a:r>
            <a:r>
              <a:rPr lang="en-US" dirty="0" err="1" smtClean="0">
                <a:latin typeface="Arial" pitchFamily="34" charset="0"/>
              </a:rPr>
              <a:t>Dusen</a:t>
            </a:r>
            <a:r>
              <a:rPr lang="en-US" dirty="0" smtClean="0">
                <a:latin typeface="Arial" pitchFamily="34" charset="0"/>
              </a:rPr>
              <a:t> constants.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D1EC380-BE17-4F6D-8A7C-4C1196C753A0}" type="slidenum">
              <a:rPr lang="en-US" smtClean="0"/>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97301" eaLnBrk="0" fontAlgn="base" hangingPunct="0">
              <a:spcBef>
                <a:spcPct val="30000"/>
              </a:spcBef>
              <a:spcAft>
                <a:spcPct val="0"/>
              </a:spcAft>
              <a:defRPr/>
            </a:pPr>
            <a:r>
              <a:rPr lang="en-US" dirty="0" smtClean="0"/>
              <a:t>With a 4-wire RTD all lead resistance errors are removed from the measurement circuit by providing a Kelvin connection to the RTD.  Two wires carry the current and the other two wires connect to the high impedance measurement circuitry.  In this method the measurement circuitry does not include any lead resistance.  </a:t>
            </a:r>
          </a:p>
          <a:p>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xmlns="" val="19506585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V1 = VRTD + RLEAD (ain0</a:t>
            </a:r>
            <a:r>
              <a:rPr lang="en-US" baseline="0" dirty="0" smtClean="0"/>
              <a:t> – ain1)</a:t>
            </a:r>
            <a:endParaRPr lang="en-US" dirty="0" smtClean="0"/>
          </a:p>
          <a:p>
            <a:r>
              <a:rPr lang="en-US" dirty="0" smtClean="0"/>
              <a:t>V2</a:t>
            </a:r>
            <a:r>
              <a:rPr lang="en-US" baseline="0" dirty="0" smtClean="0"/>
              <a:t> = RLEAD (ain1-ain2)</a:t>
            </a:r>
          </a:p>
          <a:p>
            <a:r>
              <a:rPr lang="en-US" baseline="0" dirty="0" smtClean="0"/>
              <a:t>V3 = VRREF (ain2 – ain3)</a:t>
            </a:r>
          </a:p>
          <a:p>
            <a:endParaRPr lang="en-US" baseline="0" dirty="0" smtClean="0"/>
          </a:p>
          <a:p>
            <a:r>
              <a:rPr lang="en-US" baseline="0" dirty="0" smtClean="0"/>
              <a:t>**change “steps” on all slides and add labels to images**</a:t>
            </a:r>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10</a:t>
            </a:fld>
            <a:endParaRPr lang="en-US">
              <a:solidFill>
                <a:prstClr val="black"/>
              </a:solidFill>
            </a:endParaRPr>
          </a:p>
        </p:txBody>
      </p:sp>
    </p:spTree>
    <p:extLst>
      <p:ext uri="{BB962C8B-B14F-4D97-AF65-F5344CB8AC3E}">
        <p14:creationId xmlns:p14="http://schemas.microsoft.com/office/powerpoint/2010/main" xmlns="" val="5650351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current flows through R</a:t>
            </a:r>
            <a:r>
              <a:rPr lang="en-US" baseline="-25000" dirty="0" smtClean="0"/>
              <a:t>LEAD2</a:t>
            </a:r>
            <a:r>
              <a:rPr lang="en-US" baseline="0" dirty="0" smtClean="0"/>
              <a:t> (high-impedance PGA)</a:t>
            </a:r>
            <a:endParaRPr lang="en-US" dirty="0"/>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xmlns="" val="16103991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V1 = VRTD + RLEAD (ain0</a:t>
            </a:r>
            <a:r>
              <a:rPr lang="en-US" baseline="0" dirty="0" smtClean="0"/>
              <a:t> – ain1)</a:t>
            </a:r>
            <a:endParaRPr lang="en-US" dirty="0" smtClean="0"/>
          </a:p>
          <a:p>
            <a:r>
              <a:rPr lang="en-US" dirty="0" smtClean="0"/>
              <a:t>V2</a:t>
            </a:r>
            <a:r>
              <a:rPr lang="en-US" baseline="0" dirty="0" smtClean="0"/>
              <a:t> = RLEAD (ain1-ain2)</a:t>
            </a:r>
          </a:p>
        </p:txBody>
      </p:sp>
      <p:sp>
        <p:nvSpPr>
          <p:cNvPr id="4" name="Slide Number Placeholder 3"/>
          <p:cNvSpPr>
            <a:spLocks noGrp="1"/>
          </p:cNvSpPr>
          <p:nvPr>
            <p:ph type="sldNum" sz="quarter" idx="10"/>
          </p:nvPr>
        </p:nvSpPr>
        <p:spPr/>
        <p:txBody>
          <a:bodyPr/>
          <a:lstStyle/>
          <a:p>
            <a:fld id="{F603C3B5-9CFC-4B60-AD1F-942309290D4C}"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xmlns="" val="832812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342900" y="1943100"/>
            <a:ext cx="8458200" cy="1470025"/>
          </a:xfrm>
        </p:spPr>
        <p:txBody>
          <a:bodyPr/>
          <a:lstStyle>
            <a:lvl1pPr>
              <a:defRPr sz="4000">
                <a:solidFill>
                  <a:schemeClr val="tx2"/>
                </a:solidFill>
              </a:defRPr>
            </a:lvl1pPr>
          </a:lstStyle>
          <a:p>
            <a:r>
              <a:rPr lang="en-US" dirty="0"/>
              <a:t>Click to edit Master title style</a:t>
            </a:r>
          </a:p>
        </p:txBody>
      </p:sp>
      <p:sp>
        <p:nvSpPr>
          <p:cNvPr id="3075" name="Rectangle 3"/>
          <p:cNvSpPr>
            <a:spLocks noGrp="1" noChangeArrowheads="1"/>
          </p:cNvSpPr>
          <p:nvPr>
            <p:ph type="subTitle" idx="1"/>
          </p:nvPr>
        </p:nvSpPr>
        <p:spPr>
          <a:xfrm>
            <a:off x="342900" y="3698875"/>
            <a:ext cx="8458200" cy="1485900"/>
          </a:xfrm>
          <a:ln/>
        </p:spPr>
        <p:txBody>
          <a:bodyPr/>
          <a:lstStyle>
            <a:lvl1pPr marL="0" indent="0">
              <a:buFontTx/>
              <a:buNone/>
              <a:defRPr b="1"/>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342900" y="1943100"/>
            <a:ext cx="8458200" cy="1470025"/>
          </a:xfrm>
        </p:spPr>
        <p:txBody>
          <a:bodyPr/>
          <a:lstStyle>
            <a:lvl1pPr>
              <a:defRPr sz="4000">
                <a:solidFill>
                  <a:schemeClr val="tx2"/>
                </a:solidFill>
              </a:defRPr>
            </a:lvl1pPr>
          </a:lstStyle>
          <a:p>
            <a:r>
              <a:rPr lang="en-US" dirty="0"/>
              <a:t>Click to edit Master title style</a:t>
            </a:r>
          </a:p>
        </p:txBody>
      </p:sp>
      <p:sp>
        <p:nvSpPr>
          <p:cNvPr id="3075" name="Rectangle 3"/>
          <p:cNvSpPr>
            <a:spLocks noGrp="1" noChangeArrowheads="1"/>
          </p:cNvSpPr>
          <p:nvPr>
            <p:ph type="subTitle" idx="1"/>
          </p:nvPr>
        </p:nvSpPr>
        <p:spPr>
          <a:xfrm>
            <a:off x="342900" y="3698875"/>
            <a:ext cx="8458200" cy="1485900"/>
          </a:xfrm>
          <a:ln/>
        </p:spPr>
        <p:txBody>
          <a:bodyPr/>
          <a:lstStyle>
            <a:lvl1pPr marL="0" indent="0">
              <a:buFontTx/>
              <a:buNone/>
              <a:defRPr b="1"/>
            </a:lvl1pPr>
          </a:lstStyle>
          <a:p>
            <a:r>
              <a:rPr lang="en-US"/>
              <a:t>Click to edit Master subtitle style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6" descr="selected_powerpoint_bg_2.jpg"/>
          <p:cNvPicPr>
            <a:picLocks noChangeAspect="1"/>
          </p:cNvPicPr>
          <p:nvPr userDrawn="1"/>
        </p:nvPicPr>
        <p:blipFill>
          <a:blip r:embed="rId2" cstate="print"/>
          <a:srcRect/>
          <a:stretch>
            <a:fillRect/>
          </a:stretch>
        </p:blipFill>
        <p:spPr bwMode="auto">
          <a:xfrm>
            <a:off x="0" y="0"/>
            <a:ext cx="9144000" cy="6858000"/>
          </a:xfrm>
          <a:prstGeom prst="rect">
            <a:avLst/>
          </a:prstGeom>
          <a:noFill/>
          <a:ln w="9525">
            <a:noFill/>
            <a:miter lim="800000"/>
            <a:headEnd/>
            <a:tailEnd/>
          </a:ln>
        </p:spPr>
      </p:pic>
      <p:sp>
        <p:nvSpPr>
          <p:cNvPr id="13" name="Rectangle 12"/>
          <p:cNvSpPr/>
          <p:nvPr userDrawn="1"/>
        </p:nvSpPr>
        <p:spPr>
          <a:xfrm>
            <a:off x="0" y="6321425"/>
            <a:ext cx="8810625" cy="466344"/>
          </a:xfrm>
          <a:prstGeom prst="rect">
            <a:avLst/>
          </a:prstGeom>
          <a:solidFill>
            <a:schemeClr val="bg1"/>
          </a:solidFill>
          <a:ln w="9525">
            <a:solidFill>
              <a:srgbClr val="AAA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pic>
        <p:nvPicPr>
          <p:cNvPr id="10" name="Picture 27" descr="ti_logo_powerpoint_1_line.png"/>
          <p:cNvPicPr>
            <a:picLocks noChangeAspect="1"/>
          </p:cNvPicPr>
          <p:nvPr userDrawn="1"/>
        </p:nvPicPr>
        <p:blipFill>
          <a:blip r:embed="rId3" cstate="print"/>
          <a:srcRect/>
          <a:stretch>
            <a:fillRect/>
          </a:stretch>
        </p:blipFill>
        <p:spPr bwMode="auto">
          <a:xfrm>
            <a:off x="6675438" y="6440488"/>
            <a:ext cx="1874837" cy="231775"/>
          </a:xfrm>
          <a:prstGeom prst="rect">
            <a:avLst/>
          </a:prstGeom>
          <a:noFill/>
          <a:ln w="9525">
            <a:noFill/>
            <a:miter lim="800000"/>
            <a:headEnd/>
            <a:tailEnd/>
          </a:ln>
        </p:spPr>
      </p:pic>
      <p:sp>
        <p:nvSpPr>
          <p:cNvPr id="3074" name="Rectangle 2"/>
          <p:cNvSpPr>
            <a:spLocks noGrp="1" noChangeArrowheads="1"/>
          </p:cNvSpPr>
          <p:nvPr>
            <p:ph type="ctrTitle"/>
          </p:nvPr>
        </p:nvSpPr>
        <p:spPr>
          <a:xfrm>
            <a:off x="342900" y="1943100"/>
            <a:ext cx="8458200" cy="1470025"/>
          </a:xfrm>
        </p:spPr>
        <p:txBody>
          <a:bodyPr/>
          <a:lstStyle>
            <a:lvl1pPr>
              <a:defRPr sz="4000">
                <a:solidFill>
                  <a:schemeClr val="tx2"/>
                </a:solidFill>
              </a:defRPr>
            </a:lvl1pPr>
          </a:lstStyle>
          <a:p>
            <a:r>
              <a:rPr lang="en-US" dirty="0"/>
              <a:t>Click to edit Master title style</a:t>
            </a:r>
          </a:p>
        </p:txBody>
      </p:sp>
      <p:sp>
        <p:nvSpPr>
          <p:cNvPr id="3075" name="Rectangle 3"/>
          <p:cNvSpPr>
            <a:spLocks noGrp="1" noChangeArrowheads="1"/>
          </p:cNvSpPr>
          <p:nvPr>
            <p:ph type="subTitle" idx="1"/>
          </p:nvPr>
        </p:nvSpPr>
        <p:spPr>
          <a:xfrm>
            <a:off x="342900" y="3698875"/>
            <a:ext cx="8458200" cy="1485900"/>
          </a:xfrm>
          <a:ln/>
        </p:spPr>
        <p:txBody>
          <a:bodyPr/>
          <a:lstStyle>
            <a:lvl1pPr marL="0" indent="0">
              <a:buFontTx/>
              <a:buNone/>
              <a:defRPr b="1"/>
            </a:lvl1pPr>
          </a:lstStyle>
          <a:p>
            <a:r>
              <a:rPr lang="en-US"/>
              <a:t>Click to edit Master subtitle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4" name="Picture 6" descr="selected_powerpoint_bg_1.jpg"/>
          <p:cNvPicPr>
            <a:picLocks noChangeAspect="1"/>
          </p:cNvPicPr>
          <p:nvPr userDrawn="1"/>
        </p:nvPicPr>
        <p:blipFill>
          <a:blip r:embed="rId2" cstate="print"/>
          <a:srcRect/>
          <a:stretch>
            <a:fillRect/>
          </a:stretch>
        </p:blipFill>
        <p:spPr bwMode="auto">
          <a:xfrm>
            <a:off x="0" y="0"/>
            <a:ext cx="9144000" cy="6858000"/>
          </a:xfrm>
          <a:prstGeom prst="rect">
            <a:avLst/>
          </a:prstGeom>
          <a:noFill/>
          <a:ln w="9525">
            <a:noFill/>
            <a:miter lim="800000"/>
            <a:headEnd/>
            <a:tailEnd/>
          </a:ln>
        </p:spPr>
      </p:pic>
      <p:sp>
        <p:nvSpPr>
          <p:cNvPr id="5" name="Rectangle 4"/>
          <p:cNvSpPr/>
          <p:nvPr userDrawn="1"/>
        </p:nvSpPr>
        <p:spPr>
          <a:xfrm>
            <a:off x="0" y="6324600"/>
            <a:ext cx="8804275"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pPr>
            <a:endParaRPr lang="en-US">
              <a:solidFill>
                <a:srgbClr val="FFFFFF"/>
              </a:solidFill>
            </a:endParaRPr>
          </a:p>
        </p:txBody>
      </p:sp>
      <p:sp>
        <p:nvSpPr>
          <p:cNvPr id="13" name="Rectangle 12"/>
          <p:cNvSpPr/>
          <p:nvPr userDrawn="1"/>
        </p:nvSpPr>
        <p:spPr>
          <a:xfrm>
            <a:off x="0" y="6321425"/>
            <a:ext cx="8810625" cy="466344"/>
          </a:xfrm>
          <a:prstGeom prst="rect">
            <a:avLst/>
          </a:prstGeom>
          <a:solidFill>
            <a:schemeClr val="bg1"/>
          </a:solidFill>
          <a:ln w="9525">
            <a:solidFill>
              <a:srgbClr val="AAA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pic>
        <p:nvPicPr>
          <p:cNvPr id="10" name="Picture 27" descr="ti_logo_powerpoint_1_line.png"/>
          <p:cNvPicPr>
            <a:picLocks noChangeAspect="1"/>
          </p:cNvPicPr>
          <p:nvPr userDrawn="1"/>
        </p:nvPicPr>
        <p:blipFill>
          <a:blip r:embed="rId3" cstate="print"/>
          <a:srcRect/>
          <a:stretch>
            <a:fillRect/>
          </a:stretch>
        </p:blipFill>
        <p:spPr bwMode="auto">
          <a:xfrm>
            <a:off x="6675438" y="6440488"/>
            <a:ext cx="1874837" cy="231775"/>
          </a:xfrm>
          <a:prstGeom prst="rect">
            <a:avLst/>
          </a:prstGeom>
          <a:noFill/>
          <a:ln w="9525">
            <a:noFill/>
            <a:miter lim="800000"/>
            <a:headEnd/>
            <a:tailEnd/>
          </a:ln>
        </p:spPr>
      </p:pic>
      <p:sp>
        <p:nvSpPr>
          <p:cNvPr id="3074" name="Rectangle 2"/>
          <p:cNvSpPr>
            <a:spLocks noGrp="1" noChangeArrowheads="1"/>
          </p:cNvSpPr>
          <p:nvPr>
            <p:ph type="ctrTitle"/>
          </p:nvPr>
        </p:nvSpPr>
        <p:spPr>
          <a:xfrm>
            <a:off x="342900" y="1943100"/>
            <a:ext cx="8458200" cy="1470025"/>
          </a:xfrm>
        </p:spPr>
        <p:txBody>
          <a:bodyPr/>
          <a:lstStyle>
            <a:lvl1pPr>
              <a:defRPr sz="4000">
                <a:solidFill>
                  <a:schemeClr val="tx2"/>
                </a:solidFill>
              </a:defRPr>
            </a:lvl1pPr>
          </a:lstStyle>
          <a:p>
            <a:r>
              <a:rPr lang="en-US" dirty="0"/>
              <a:t>Click to edit Master title style</a:t>
            </a:r>
          </a:p>
        </p:txBody>
      </p:sp>
      <p:sp>
        <p:nvSpPr>
          <p:cNvPr id="3075" name="Rectangle 3"/>
          <p:cNvSpPr>
            <a:spLocks noGrp="1" noChangeArrowheads="1"/>
          </p:cNvSpPr>
          <p:nvPr>
            <p:ph type="subTitle" idx="1"/>
          </p:nvPr>
        </p:nvSpPr>
        <p:spPr>
          <a:xfrm>
            <a:off x="342900" y="3698875"/>
            <a:ext cx="8458200" cy="1485900"/>
          </a:xfrm>
          <a:ln/>
        </p:spPr>
        <p:txBody>
          <a:bodyPr/>
          <a:lstStyle>
            <a:lvl1pPr marL="0" indent="0">
              <a:buFontTx/>
              <a:buNone/>
              <a:defRPr b="1"/>
            </a:lvl1pPr>
          </a:lstStyle>
          <a:p>
            <a:r>
              <a:rPr lang="en-US"/>
              <a:t>Click to edit Master subtitle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3_Title Slide">
    <p:spTree>
      <p:nvGrpSpPr>
        <p:cNvPr id="1" name=""/>
        <p:cNvGrpSpPr/>
        <p:nvPr/>
      </p:nvGrpSpPr>
      <p:grpSpPr>
        <a:xfrm>
          <a:off x="0" y="0"/>
          <a:ext cx="0" cy="0"/>
          <a:chOff x="0" y="0"/>
          <a:chExt cx="0" cy="0"/>
        </a:xfrm>
      </p:grpSpPr>
      <p:pic>
        <p:nvPicPr>
          <p:cNvPr id="4" name="Picture 6" descr="selected_powerpoint_bg_1_grey.jpg"/>
          <p:cNvPicPr>
            <a:picLocks noChangeAspect="1"/>
          </p:cNvPicPr>
          <p:nvPr userDrawn="1"/>
        </p:nvPicPr>
        <p:blipFill>
          <a:blip r:embed="rId2" cstate="print"/>
          <a:srcRect/>
          <a:stretch>
            <a:fillRect/>
          </a:stretch>
        </p:blipFill>
        <p:spPr bwMode="auto">
          <a:xfrm>
            <a:off x="0" y="0"/>
            <a:ext cx="9144000" cy="6858000"/>
          </a:xfrm>
          <a:prstGeom prst="rect">
            <a:avLst/>
          </a:prstGeom>
          <a:noFill/>
          <a:ln w="9525">
            <a:noFill/>
            <a:miter lim="800000"/>
            <a:headEnd/>
            <a:tailEnd/>
          </a:ln>
        </p:spPr>
      </p:pic>
      <p:sp>
        <p:nvSpPr>
          <p:cNvPr id="5" name="Rectangle 4"/>
          <p:cNvSpPr/>
          <p:nvPr userDrawn="1"/>
        </p:nvSpPr>
        <p:spPr>
          <a:xfrm>
            <a:off x="0" y="6324600"/>
            <a:ext cx="878205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pPr>
            <a:endParaRPr lang="en-US">
              <a:solidFill>
                <a:srgbClr val="FFFFFF"/>
              </a:solidFill>
            </a:endParaRPr>
          </a:p>
        </p:txBody>
      </p:sp>
      <p:sp>
        <p:nvSpPr>
          <p:cNvPr id="13" name="Rectangle 12"/>
          <p:cNvSpPr/>
          <p:nvPr userDrawn="1"/>
        </p:nvSpPr>
        <p:spPr>
          <a:xfrm>
            <a:off x="0" y="6321425"/>
            <a:ext cx="8810625" cy="466344"/>
          </a:xfrm>
          <a:prstGeom prst="rect">
            <a:avLst/>
          </a:prstGeom>
          <a:solidFill>
            <a:schemeClr val="bg1"/>
          </a:solidFill>
          <a:ln w="9525">
            <a:solidFill>
              <a:srgbClr val="AAA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pic>
        <p:nvPicPr>
          <p:cNvPr id="10" name="Picture 27" descr="ti_logo_powerpoint_1_line.png"/>
          <p:cNvPicPr>
            <a:picLocks noChangeAspect="1"/>
          </p:cNvPicPr>
          <p:nvPr userDrawn="1"/>
        </p:nvPicPr>
        <p:blipFill>
          <a:blip r:embed="rId3" cstate="print"/>
          <a:srcRect/>
          <a:stretch>
            <a:fillRect/>
          </a:stretch>
        </p:blipFill>
        <p:spPr bwMode="auto">
          <a:xfrm>
            <a:off x="6675438" y="6440488"/>
            <a:ext cx="1874837" cy="231775"/>
          </a:xfrm>
          <a:prstGeom prst="rect">
            <a:avLst/>
          </a:prstGeom>
          <a:noFill/>
          <a:ln w="9525">
            <a:noFill/>
            <a:miter lim="800000"/>
            <a:headEnd/>
            <a:tailEnd/>
          </a:ln>
        </p:spPr>
      </p:pic>
      <p:sp>
        <p:nvSpPr>
          <p:cNvPr id="3074" name="Rectangle 2"/>
          <p:cNvSpPr>
            <a:spLocks noGrp="1" noChangeArrowheads="1"/>
          </p:cNvSpPr>
          <p:nvPr>
            <p:ph type="ctrTitle"/>
          </p:nvPr>
        </p:nvSpPr>
        <p:spPr>
          <a:xfrm>
            <a:off x="342900" y="1943100"/>
            <a:ext cx="8458200" cy="1470025"/>
          </a:xfrm>
        </p:spPr>
        <p:txBody>
          <a:bodyPr/>
          <a:lstStyle>
            <a:lvl1pPr>
              <a:defRPr sz="4000">
                <a:solidFill>
                  <a:schemeClr val="tx2"/>
                </a:solidFill>
              </a:defRPr>
            </a:lvl1pPr>
          </a:lstStyle>
          <a:p>
            <a:r>
              <a:rPr lang="en-US" dirty="0"/>
              <a:t>Click to edit Master title style</a:t>
            </a:r>
          </a:p>
        </p:txBody>
      </p:sp>
      <p:sp>
        <p:nvSpPr>
          <p:cNvPr id="3075" name="Rectangle 3"/>
          <p:cNvSpPr>
            <a:spLocks noGrp="1" noChangeArrowheads="1"/>
          </p:cNvSpPr>
          <p:nvPr>
            <p:ph type="subTitle" idx="1"/>
          </p:nvPr>
        </p:nvSpPr>
        <p:spPr>
          <a:xfrm>
            <a:off x="342900" y="3698875"/>
            <a:ext cx="8458200" cy="1485900"/>
          </a:xfrm>
          <a:ln/>
        </p:spPr>
        <p:txBody>
          <a:bodyPr/>
          <a:lstStyle>
            <a:lvl1pPr marL="0" indent="0">
              <a:buFontTx/>
              <a:buNone/>
              <a:defRPr b="1"/>
            </a:lvl1pPr>
          </a:lstStyle>
          <a:p>
            <a:r>
              <a:rPr lang="en-US"/>
              <a:t>Click to edit Master subtitle style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333375" y="1048468"/>
            <a:ext cx="8467725" cy="4945932"/>
          </a:xfrm>
        </p:spPr>
        <p:txBody>
          <a:bodyPr/>
          <a:lstStyle>
            <a:lvl1pPr>
              <a:spcBef>
                <a:spcPts val="800"/>
              </a:spcBef>
              <a:defRPr/>
            </a:lvl1pPr>
            <a:lvl3pPr>
              <a:defRPr sz="1800"/>
            </a:lvl3pPr>
            <a:lvl4pPr>
              <a:defRPr sz="18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333375" y="1185863"/>
            <a:ext cx="4157663" cy="4692650"/>
          </a:xfrm>
        </p:spPr>
        <p:txBody>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3438" y="1185863"/>
            <a:ext cx="4157662" cy="4692650"/>
          </a:xfrm>
          <a:noFill/>
          <a:ln w="9525" algn="ctr">
            <a:noFill/>
            <a:miter lim="800000"/>
            <a:headEnd/>
            <a:tailEnd/>
          </a:ln>
        </p:spPr>
        <p:txBody>
          <a:bodyPr vert="horz" wrap="square" lIns="91440" tIns="45720" rIns="91440" bIns="45720" numCol="1" anchor="t" anchorCtr="0" compatLnSpc="1">
            <a:prstTxWarp prst="textNoShape">
              <a:avLst/>
            </a:prstTxWarp>
          </a:bodyPr>
          <a:lstStyle>
            <a:lvl1pPr algn="l" rtl="0" eaLnBrk="0" fontAlgn="base" hangingPunct="0">
              <a:spcAft>
                <a:spcPct val="0"/>
              </a:spcAft>
              <a:defRPr lang="en-US" sz="2000" smtClean="0">
                <a:solidFill>
                  <a:schemeClr val="tx1"/>
                </a:solidFill>
                <a:latin typeface="+mn-lt"/>
                <a:ea typeface="+mn-ea"/>
                <a:cs typeface="+mn-cs"/>
              </a:defRPr>
            </a:lvl1pPr>
            <a:lvl2pPr algn="l" rtl="0" eaLnBrk="0" fontAlgn="base" hangingPunct="0">
              <a:spcAft>
                <a:spcPct val="0"/>
              </a:spcAft>
              <a:defRPr lang="en-US" sz="1800" smtClean="0">
                <a:solidFill>
                  <a:schemeClr val="tx1"/>
                </a:solidFill>
                <a:latin typeface="+mn-lt"/>
                <a:ea typeface="+mn-ea"/>
                <a:cs typeface="+mn-cs"/>
              </a:defRPr>
            </a:lvl2pPr>
            <a:lvl3pPr algn="l" rtl="0" eaLnBrk="0" fontAlgn="base" hangingPunct="0">
              <a:spcAft>
                <a:spcPct val="0"/>
              </a:spcAft>
              <a:defRPr lang="en-US" sz="1800" smtClean="0">
                <a:solidFill>
                  <a:schemeClr val="tx1"/>
                </a:solidFill>
                <a:latin typeface="+mn-lt"/>
                <a:ea typeface="+mn-ea"/>
                <a:cs typeface="+mn-cs"/>
              </a:defRPr>
            </a:lvl3pPr>
            <a:lvl4pPr algn="l" rtl="0" eaLnBrk="0" fontAlgn="base" hangingPunct="0">
              <a:spcAft>
                <a:spcPct val="0"/>
              </a:spcAft>
              <a:defRPr lang="en-US" sz="1800" smtClean="0">
                <a:solidFill>
                  <a:schemeClr val="tx1"/>
                </a:solidFill>
                <a:latin typeface="+mn-lt"/>
                <a:ea typeface="+mn-ea"/>
                <a:cs typeface="+mn-cs"/>
              </a:defRPr>
            </a:lvl4pPr>
            <a:lvl5pPr algn="l" rtl="0" eaLnBrk="0" fontAlgn="base" hangingPunct="0">
              <a:spcAft>
                <a:spcPct val="0"/>
              </a:spcAft>
              <a:defRPr lang="en-US" sz="1800">
                <a:solidFill>
                  <a:schemeClr val="tx1"/>
                </a:solidFill>
                <a:latin typeface="+mn-lt"/>
                <a:ea typeface="+mn-ea"/>
                <a:cs typeface="+mn-cs"/>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smtClean="0"/>
              <a:t>Click to edit Master title style</a:t>
            </a:r>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6" descr="selected_powerpoint_bg_2.jpg"/>
          <p:cNvPicPr>
            <a:picLocks noChangeAspect="1"/>
          </p:cNvPicPr>
          <p:nvPr userDrawn="1"/>
        </p:nvPicPr>
        <p:blipFill>
          <a:blip r:embed="rId2" cstate="print"/>
          <a:srcRect/>
          <a:stretch>
            <a:fillRect/>
          </a:stretch>
        </p:blipFill>
        <p:spPr bwMode="auto">
          <a:xfrm>
            <a:off x="0" y="0"/>
            <a:ext cx="9144000" cy="6858000"/>
          </a:xfrm>
          <a:prstGeom prst="rect">
            <a:avLst/>
          </a:prstGeom>
          <a:noFill/>
          <a:ln w="9525">
            <a:noFill/>
            <a:miter lim="800000"/>
            <a:headEnd/>
            <a:tailEnd/>
          </a:ln>
        </p:spPr>
      </p:pic>
      <p:sp>
        <p:nvSpPr>
          <p:cNvPr id="13" name="Rectangle 12"/>
          <p:cNvSpPr/>
          <p:nvPr userDrawn="1"/>
        </p:nvSpPr>
        <p:spPr>
          <a:xfrm>
            <a:off x="0" y="6321425"/>
            <a:ext cx="8810625" cy="466344"/>
          </a:xfrm>
          <a:prstGeom prst="rect">
            <a:avLst/>
          </a:prstGeom>
          <a:solidFill>
            <a:schemeClr val="bg1"/>
          </a:solidFill>
          <a:ln w="9525">
            <a:solidFill>
              <a:srgbClr val="AAA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pic>
        <p:nvPicPr>
          <p:cNvPr id="10" name="Picture 27" descr="ti_logo_powerpoint_1_line.png"/>
          <p:cNvPicPr>
            <a:picLocks noChangeAspect="1"/>
          </p:cNvPicPr>
          <p:nvPr userDrawn="1"/>
        </p:nvPicPr>
        <p:blipFill>
          <a:blip r:embed="rId3" cstate="print"/>
          <a:srcRect/>
          <a:stretch>
            <a:fillRect/>
          </a:stretch>
        </p:blipFill>
        <p:spPr bwMode="auto">
          <a:xfrm>
            <a:off x="6675438" y="6440488"/>
            <a:ext cx="1874837" cy="231775"/>
          </a:xfrm>
          <a:prstGeom prst="rect">
            <a:avLst/>
          </a:prstGeom>
          <a:noFill/>
          <a:ln w="9525">
            <a:noFill/>
            <a:miter lim="800000"/>
            <a:headEnd/>
            <a:tailEnd/>
          </a:ln>
        </p:spPr>
      </p:pic>
      <p:sp>
        <p:nvSpPr>
          <p:cNvPr id="3074" name="Rectangle 2"/>
          <p:cNvSpPr>
            <a:spLocks noGrp="1" noChangeArrowheads="1"/>
          </p:cNvSpPr>
          <p:nvPr>
            <p:ph type="ctrTitle"/>
          </p:nvPr>
        </p:nvSpPr>
        <p:spPr>
          <a:xfrm>
            <a:off x="342900" y="1943100"/>
            <a:ext cx="8458200" cy="1470025"/>
          </a:xfrm>
        </p:spPr>
        <p:txBody>
          <a:bodyPr/>
          <a:lstStyle>
            <a:lvl1pPr>
              <a:defRPr sz="4000">
                <a:solidFill>
                  <a:schemeClr val="tx2"/>
                </a:solidFill>
              </a:defRPr>
            </a:lvl1pPr>
          </a:lstStyle>
          <a:p>
            <a:r>
              <a:rPr lang="en-US" dirty="0"/>
              <a:t>Click to edit Master title style</a:t>
            </a:r>
          </a:p>
        </p:txBody>
      </p:sp>
      <p:sp>
        <p:nvSpPr>
          <p:cNvPr id="3075" name="Rectangle 3"/>
          <p:cNvSpPr>
            <a:spLocks noGrp="1" noChangeArrowheads="1"/>
          </p:cNvSpPr>
          <p:nvPr>
            <p:ph type="subTitle" idx="1"/>
          </p:nvPr>
        </p:nvSpPr>
        <p:spPr>
          <a:xfrm>
            <a:off x="342900" y="3698875"/>
            <a:ext cx="8458200" cy="1485900"/>
          </a:xfrm>
          <a:ln/>
        </p:spPr>
        <p:txBody>
          <a:bodyPr/>
          <a:lstStyle>
            <a:lvl1pPr marL="0" indent="0">
              <a:buFontTx/>
              <a:buNone/>
              <a:defRPr b="1"/>
            </a:lvl1pPr>
          </a:lstStyle>
          <a:p>
            <a:r>
              <a:rPr lang="en-US"/>
              <a:t>Click to edit Master subtitle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4" name="Picture 6" descr="selected_powerpoint_bg_1.jpg"/>
          <p:cNvPicPr>
            <a:picLocks noChangeAspect="1"/>
          </p:cNvPicPr>
          <p:nvPr userDrawn="1"/>
        </p:nvPicPr>
        <p:blipFill>
          <a:blip r:embed="rId2" cstate="print"/>
          <a:srcRect/>
          <a:stretch>
            <a:fillRect/>
          </a:stretch>
        </p:blipFill>
        <p:spPr bwMode="auto">
          <a:xfrm>
            <a:off x="0" y="0"/>
            <a:ext cx="9144000" cy="6858000"/>
          </a:xfrm>
          <a:prstGeom prst="rect">
            <a:avLst/>
          </a:prstGeom>
          <a:noFill/>
          <a:ln w="9525">
            <a:noFill/>
            <a:miter lim="800000"/>
            <a:headEnd/>
            <a:tailEnd/>
          </a:ln>
        </p:spPr>
      </p:pic>
      <p:sp>
        <p:nvSpPr>
          <p:cNvPr id="5" name="Rectangle 4"/>
          <p:cNvSpPr/>
          <p:nvPr userDrawn="1"/>
        </p:nvSpPr>
        <p:spPr>
          <a:xfrm>
            <a:off x="0" y="6324600"/>
            <a:ext cx="8804275"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pPr>
            <a:endParaRPr lang="en-US">
              <a:solidFill>
                <a:srgbClr val="FFFFFF"/>
              </a:solidFill>
            </a:endParaRPr>
          </a:p>
        </p:txBody>
      </p:sp>
      <p:sp>
        <p:nvSpPr>
          <p:cNvPr id="13" name="Rectangle 12"/>
          <p:cNvSpPr/>
          <p:nvPr userDrawn="1"/>
        </p:nvSpPr>
        <p:spPr>
          <a:xfrm>
            <a:off x="0" y="6321425"/>
            <a:ext cx="8810625" cy="466344"/>
          </a:xfrm>
          <a:prstGeom prst="rect">
            <a:avLst/>
          </a:prstGeom>
          <a:solidFill>
            <a:schemeClr val="bg1"/>
          </a:solidFill>
          <a:ln w="9525">
            <a:solidFill>
              <a:srgbClr val="AAA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pic>
        <p:nvPicPr>
          <p:cNvPr id="10" name="Picture 27" descr="ti_logo_powerpoint_1_line.png"/>
          <p:cNvPicPr>
            <a:picLocks noChangeAspect="1"/>
          </p:cNvPicPr>
          <p:nvPr userDrawn="1"/>
        </p:nvPicPr>
        <p:blipFill>
          <a:blip r:embed="rId3" cstate="print"/>
          <a:srcRect/>
          <a:stretch>
            <a:fillRect/>
          </a:stretch>
        </p:blipFill>
        <p:spPr bwMode="auto">
          <a:xfrm>
            <a:off x="6675438" y="6440488"/>
            <a:ext cx="1874837" cy="231775"/>
          </a:xfrm>
          <a:prstGeom prst="rect">
            <a:avLst/>
          </a:prstGeom>
          <a:noFill/>
          <a:ln w="9525">
            <a:noFill/>
            <a:miter lim="800000"/>
            <a:headEnd/>
            <a:tailEnd/>
          </a:ln>
        </p:spPr>
      </p:pic>
      <p:sp>
        <p:nvSpPr>
          <p:cNvPr id="3074" name="Rectangle 2"/>
          <p:cNvSpPr>
            <a:spLocks noGrp="1" noChangeArrowheads="1"/>
          </p:cNvSpPr>
          <p:nvPr>
            <p:ph type="ctrTitle"/>
          </p:nvPr>
        </p:nvSpPr>
        <p:spPr>
          <a:xfrm>
            <a:off x="342900" y="1943100"/>
            <a:ext cx="8458200" cy="1470025"/>
          </a:xfrm>
        </p:spPr>
        <p:txBody>
          <a:bodyPr/>
          <a:lstStyle>
            <a:lvl1pPr>
              <a:defRPr sz="4000">
                <a:solidFill>
                  <a:schemeClr val="tx2"/>
                </a:solidFill>
              </a:defRPr>
            </a:lvl1pPr>
          </a:lstStyle>
          <a:p>
            <a:r>
              <a:rPr lang="en-US" dirty="0"/>
              <a:t>Click to edit Master title style</a:t>
            </a:r>
          </a:p>
        </p:txBody>
      </p:sp>
      <p:sp>
        <p:nvSpPr>
          <p:cNvPr id="3075" name="Rectangle 3"/>
          <p:cNvSpPr>
            <a:spLocks noGrp="1" noChangeArrowheads="1"/>
          </p:cNvSpPr>
          <p:nvPr>
            <p:ph type="subTitle" idx="1"/>
          </p:nvPr>
        </p:nvSpPr>
        <p:spPr>
          <a:xfrm>
            <a:off x="342900" y="3698875"/>
            <a:ext cx="8458200" cy="1485900"/>
          </a:xfrm>
          <a:ln/>
        </p:spPr>
        <p:txBody>
          <a:bodyPr/>
          <a:lstStyle>
            <a:lvl1pPr marL="0" indent="0">
              <a:buFontTx/>
              <a:buNone/>
              <a:defRPr b="1"/>
            </a:lvl1pPr>
          </a:lstStyle>
          <a:p>
            <a:r>
              <a:rPr lang="en-US"/>
              <a:t>Click to edit Master subtitle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3_Title Slide">
    <p:spTree>
      <p:nvGrpSpPr>
        <p:cNvPr id="1" name=""/>
        <p:cNvGrpSpPr/>
        <p:nvPr/>
      </p:nvGrpSpPr>
      <p:grpSpPr>
        <a:xfrm>
          <a:off x="0" y="0"/>
          <a:ext cx="0" cy="0"/>
          <a:chOff x="0" y="0"/>
          <a:chExt cx="0" cy="0"/>
        </a:xfrm>
      </p:grpSpPr>
      <p:pic>
        <p:nvPicPr>
          <p:cNvPr id="4" name="Picture 6" descr="selected_powerpoint_bg_1_grey.jpg"/>
          <p:cNvPicPr>
            <a:picLocks noChangeAspect="1"/>
          </p:cNvPicPr>
          <p:nvPr userDrawn="1"/>
        </p:nvPicPr>
        <p:blipFill>
          <a:blip r:embed="rId2" cstate="print"/>
          <a:srcRect/>
          <a:stretch>
            <a:fillRect/>
          </a:stretch>
        </p:blipFill>
        <p:spPr bwMode="auto">
          <a:xfrm>
            <a:off x="0" y="0"/>
            <a:ext cx="9144000" cy="6858000"/>
          </a:xfrm>
          <a:prstGeom prst="rect">
            <a:avLst/>
          </a:prstGeom>
          <a:noFill/>
          <a:ln w="9525">
            <a:noFill/>
            <a:miter lim="800000"/>
            <a:headEnd/>
            <a:tailEnd/>
          </a:ln>
        </p:spPr>
      </p:pic>
      <p:sp>
        <p:nvSpPr>
          <p:cNvPr id="5" name="Rectangle 4"/>
          <p:cNvSpPr/>
          <p:nvPr userDrawn="1"/>
        </p:nvSpPr>
        <p:spPr>
          <a:xfrm>
            <a:off x="0" y="6324600"/>
            <a:ext cx="878205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pPr>
            <a:endParaRPr lang="en-US">
              <a:solidFill>
                <a:srgbClr val="FFFFFF"/>
              </a:solidFill>
            </a:endParaRPr>
          </a:p>
        </p:txBody>
      </p:sp>
      <p:sp>
        <p:nvSpPr>
          <p:cNvPr id="13" name="Rectangle 12"/>
          <p:cNvSpPr/>
          <p:nvPr userDrawn="1"/>
        </p:nvSpPr>
        <p:spPr>
          <a:xfrm>
            <a:off x="0" y="6321425"/>
            <a:ext cx="8810625" cy="466344"/>
          </a:xfrm>
          <a:prstGeom prst="rect">
            <a:avLst/>
          </a:prstGeom>
          <a:solidFill>
            <a:schemeClr val="bg1"/>
          </a:solidFill>
          <a:ln w="9525">
            <a:solidFill>
              <a:srgbClr val="AAA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pic>
        <p:nvPicPr>
          <p:cNvPr id="10" name="Picture 27" descr="ti_logo_powerpoint_1_line.png"/>
          <p:cNvPicPr>
            <a:picLocks noChangeAspect="1"/>
          </p:cNvPicPr>
          <p:nvPr userDrawn="1"/>
        </p:nvPicPr>
        <p:blipFill>
          <a:blip r:embed="rId3" cstate="print"/>
          <a:srcRect/>
          <a:stretch>
            <a:fillRect/>
          </a:stretch>
        </p:blipFill>
        <p:spPr bwMode="auto">
          <a:xfrm>
            <a:off x="6675438" y="6440488"/>
            <a:ext cx="1874837" cy="231775"/>
          </a:xfrm>
          <a:prstGeom prst="rect">
            <a:avLst/>
          </a:prstGeom>
          <a:noFill/>
          <a:ln w="9525">
            <a:noFill/>
            <a:miter lim="800000"/>
            <a:headEnd/>
            <a:tailEnd/>
          </a:ln>
        </p:spPr>
      </p:pic>
      <p:sp>
        <p:nvSpPr>
          <p:cNvPr id="3074" name="Rectangle 2"/>
          <p:cNvSpPr>
            <a:spLocks noGrp="1" noChangeArrowheads="1"/>
          </p:cNvSpPr>
          <p:nvPr>
            <p:ph type="ctrTitle"/>
          </p:nvPr>
        </p:nvSpPr>
        <p:spPr>
          <a:xfrm>
            <a:off x="342900" y="1943100"/>
            <a:ext cx="8458200" cy="1470025"/>
          </a:xfrm>
        </p:spPr>
        <p:txBody>
          <a:bodyPr/>
          <a:lstStyle>
            <a:lvl1pPr>
              <a:defRPr sz="4000">
                <a:solidFill>
                  <a:schemeClr val="tx2"/>
                </a:solidFill>
              </a:defRPr>
            </a:lvl1pPr>
          </a:lstStyle>
          <a:p>
            <a:r>
              <a:rPr lang="en-US" dirty="0"/>
              <a:t>Click to edit Master title style</a:t>
            </a:r>
          </a:p>
        </p:txBody>
      </p:sp>
      <p:sp>
        <p:nvSpPr>
          <p:cNvPr id="3075" name="Rectangle 3"/>
          <p:cNvSpPr>
            <a:spLocks noGrp="1" noChangeArrowheads="1"/>
          </p:cNvSpPr>
          <p:nvPr>
            <p:ph type="subTitle" idx="1"/>
          </p:nvPr>
        </p:nvSpPr>
        <p:spPr>
          <a:xfrm>
            <a:off x="342900" y="3698875"/>
            <a:ext cx="8458200" cy="1485900"/>
          </a:xfrm>
          <a:ln/>
        </p:spPr>
        <p:txBody>
          <a:bodyPr/>
          <a:lstStyle>
            <a:lvl1pPr marL="0" indent="0">
              <a:buFontTx/>
              <a:buNone/>
              <a:defRPr b="1"/>
            </a:lvl1pPr>
          </a:lstStyle>
          <a:p>
            <a:r>
              <a:rPr lang="en-US"/>
              <a:t>Click to edit Master subtitle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333375" y="1048468"/>
            <a:ext cx="8467725" cy="4945932"/>
          </a:xfrm>
        </p:spPr>
        <p:txBody>
          <a:bodyPr/>
          <a:lstStyle>
            <a:lvl1pPr>
              <a:spcBef>
                <a:spcPts val="800"/>
              </a:spcBef>
              <a:defRPr/>
            </a:lvl1pPr>
            <a:lvl3pPr>
              <a:defRPr sz="1800"/>
            </a:lvl3pPr>
            <a:lvl4pPr>
              <a:defRPr sz="18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333375" y="1185863"/>
            <a:ext cx="4157663" cy="4692650"/>
          </a:xfrm>
        </p:spPr>
        <p:txBody>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3438" y="1185863"/>
            <a:ext cx="4157662" cy="4692650"/>
          </a:xfrm>
          <a:noFill/>
          <a:ln w="9525" algn="ctr">
            <a:noFill/>
            <a:miter lim="800000"/>
            <a:headEnd/>
            <a:tailEnd/>
          </a:ln>
        </p:spPr>
        <p:txBody>
          <a:bodyPr vert="horz" wrap="square" lIns="91440" tIns="45720" rIns="91440" bIns="45720" numCol="1" anchor="t" anchorCtr="0" compatLnSpc="1">
            <a:prstTxWarp prst="textNoShape">
              <a:avLst/>
            </a:prstTxWarp>
          </a:bodyPr>
          <a:lstStyle>
            <a:lvl1pPr algn="l" rtl="0" eaLnBrk="0" fontAlgn="base" hangingPunct="0">
              <a:spcAft>
                <a:spcPct val="0"/>
              </a:spcAft>
              <a:defRPr lang="en-US" sz="2000" smtClean="0">
                <a:solidFill>
                  <a:schemeClr val="tx1"/>
                </a:solidFill>
                <a:latin typeface="+mn-lt"/>
                <a:ea typeface="+mn-ea"/>
                <a:cs typeface="+mn-cs"/>
              </a:defRPr>
            </a:lvl1pPr>
            <a:lvl2pPr algn="l" rtl="0" eaLnBrk="0" fontAlgn="base" hangingPunct="0">
              <a:spcAft>
                <a:spcPct val="0"/>
              </a:spcAft>
              <a:defRPr lang="en-US" sz="1800" smtClean="0">
                <a:solidFill>
                  <a:schemeClr val="tx1"/>
                </a:solidFill>
                <a:latin typeface="+mn-lt"/>
                <a:ea typeface="+mn-ea"/>
                <a:cs typeface="+mn-cs"/>
              </a:defRPr>
            </a:lvl2pPr>
            <a:lvl3pPr algn="l" rtl="0" eaLnBrk="0" fontAlgn="base" hangingPunct="0">
              <a:spcAft>
                <a:spcPct val="0"/>
              </a:spcAft>
              <a:defRPr lang="en-US" sz="1800" smtClean="0">
                <a:solidFill>
                  <a:schemeClr val="tx1"/>
                </a:solidFill>
                <a:latin typeface="+mn-lt"/>
                <a:ea typeface="+mn-ea"/>
                <a:cs typeface="+mn-cs"/>
              </a:defRPr>
            </a:lvl3pPr>
            <a:lvl4pPr algn="l" rtl="0" eaLnBrk="0" fontAlgn="base" hangingPunct="0">
              <a:spcAft>
                <a:spcPct val="0"/>
              </a:spcAft>
              <a:defRPr lang="en-US" sz="1800" smtClean="0">
                <a:solidFill>
                  <a:schemeClr val="tx1"/>
                </a:solidFill>
                <a:latin typeface="+mn-lt"/>
                <a:ea typeface="+mn-ea"/>
                <a:cs typeface="+mn-cs"/>
              </a:defRPr>
            </a:lvl4pPr>
            <a:lvl5pPr algn="l" rtl="0" eaLnBrk="0" fontAlgn="base" hangingPunct="0">
              <a:spcAft>
                <a:spcPct val="0"/>
              </a:spcAft>
              <a:defRPr lang="en-US" sz="1800">
                <a:solidFill>
                  <a:schemeClr val="tx1"/>
                </a:solidFill>
                <a:latin typeface="+mn-lt"/>
                <a:ea typeface="+mn-ea"/>
                <a:cs typeface="+mn-cs"/>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dirty="0" smtClean="0"/>
              <a:t>Click to edit Master title style</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1.png"/><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p:cNvSpPr/>
          <p:nvPr userDrawn="1"/>
        </p:nvSpPr>
        <p:spPr>
          <a:xfrm>
            <a:off x="0" y="6324600"/>
            <a:ext cx="8804275"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pPr>
            <a:endParaRPr lang="en-US">
              <a:solidFill>
                <a:srgbClr val="FFFFFF"/>
              </a:solidFill>
            </a:endParaRPr>
          </a:p>
        </p:txBody>
      </p:sp>
      <p:sp>
        <p:nvSpPr>
          <p:cNvPr id="19" name="Rectangle 18"/>
          <p:cNvSpPr/>
          <p:nvPr userDrawn="1"/>
        </p:nvSpPr>
        <p:spPr>
          <a:xfrm>
            <a:off x="41275" y="6324600"/>
            <a:ext cx="8740775"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pPr>
            <a:endParaRPr lang="en-US">
              <a:solidFill>
                <a:srgbClr val="FFFFFF"/>
              </a:solidFill>
            </a:endParaRPr>
          </a:p>
        </p:txBody>
      </p:sp>
      <p:sp>
        <p:nvSpPr>
          <p:cNvPr id="22" name="Rectangle 21"/>
          <p:cNvSpPr/>
          <p:nvPr userDrawn="1"/>
        </p:nvSpPr>
        <p:spPr>
          <a:xfrm>
            <a:off x="0" y="6321425"/>
            <a:ext cx="8810625" cy="466344"/>
          </a:xfrm>
          <a:prstGeom prst="rect">
            <a:avLst/>
          </a:prstGeom>
          <a:solidFill>
            <a:schemeClr val="bg1"/>
          </a:solidFill>
          <a:ln w="9525">
            <a:solidFill>
              <a:srgbClr val="AAA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pic>
        <p:nvPicPr>
          <p:cNvPr id="1028" name="Picture 8" descr="ti_logo_powerpoint_1_line.png"/>
          <p:cNvPicPr>
            <a:picLocks noChangeAspect="1"/>
          </p:cNvPicPr>
          <p:nvPr userDrawn="1"/>
        </p:nvPicPr>
        <p:blipFill>
          <a:blip r:embed="rId11" cstate="print"/>
          <a:srcRect/>
          <a:stretch>
            <a:fillRect/>
          </a:stretch>
        </p:blipFill>
        <p:spPr bwMode="auto">
          <a:xfrm>
            <a:off x="6675438" y="6440488"/>
            <a:ext cx="1874837" cy="231775"/>
          </a:xfrm>
          <a:prstGeom prst="rect">
            <a:avLst/>
          </a:prstGeom>
          <a:noFill/>
          <a:ln w="9525">
            <a:noFill/>
            <a:miter lim="800000"/>
            <a:headEnd/>
            <a:tailEnd/>
          </a:ln>
        </p:spPr>
      </p:pic>
      <p:sp>
        <p:nvSpPr>
          <p:cNvPr id="1029" name="Rectangle 2"/>
          <p:cNvSpPr>
            <a:spLocks noGrp="1" noChangeArrowheads="1"/>
          </p:cNvSpPr>
          <p:nvPr>
            <p:ph type="title"/>
          </p:nvPr>
        </p:nvSpPr>
        <p:spPr bwMode="auto">
          <a:xfrm>
            <a:off x="231775" y="142875"/>
            <a:ext cx="8458200" cy="8143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30" name="Rectangle 3"/>
          <p:cNvSpPr>
            <a:spLocks noGrp="1" noChangeArrowheads="1"/>
          </p:cNvSpPr>
          <p:nvPr>
            <p:ph type="body" idx="1"/>
          </p:nvPr>
        </p:nvSpPr>
        <p:spPr bwMode="auto">
          <a:xfrm>
            <a:off x="333375" y="1058863"/>
            <a:ext cx="8467725" cy="4935537"/>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iming>
    <p:tnLst>
      <p:par>
        <p:cTn id="1" dur="indefinite" restart="never" nodeType="tmRoot"/>
      </p:par>
    </p:tnLst>
  </p:timing>
  <p:hf hdr="0" ftr="0" dt="0"/>
  <p:txStyles>
    <p:titleStyle>
      <a:lvl1pPr algn="l" rtl="0" eaLnBrk="0" fontAlgn="base" hangingPunct="0">
        <a:lnSpc>
          <a:spcPct val="85000"/>
        </a:lnSpc>
        <a:spcBef>
          <a:spcPct val="0"/>
        </a:spcBef>
        <a:spcAft>
          <a:spcPct val="0"/>
        </a:spcAft>
        <a:defRPr sz="3200" b="1">
          <a:solidFill>
            <a:schemeClr val="tx2"/>
          </a:solidFill>
          <a:latin typeface="+mj-lt"/>
          <a:ea typeface="+mj-ea"/>
          <a:cs typeface="+mj-cs"/>
        </a:defRPr>
      </a:lvl1pPr>
      <a:lvl2pPr algn="l" rtl="0" eaLnBrk="0" fontAlgn="base" hangingPunct="0">
        <a:lnSpc>
          <a:spcPct val="85000"/>
        </a:lnSpc>
        <a:spcBef>
          <a:spcPct val="0"/>
        </a:spcBef>
        <a:spcAft>
          <a:spcPct val="0"/>
        </a:spcAft>
        <a:defRPr sz="3200" b="1">
          <a:solidFill>
            <a:schemeClr val="tx2"/>
          </a:solidFill>
          <a:latin typeface="Arial" charset="0"/>
        </a:defRPr>
      </a:lvl2pPr>
      <a:lvl3pPr algn="l" rtl="0" eaLnBrk="0" fontAlgn="base" hangingPunct="0">
        <a:lnSpc>
          <a:spcPct val="85000"/>
        </a:lnSpc>
        <a:spcBef>
          <a:spcPct val="0"/>
        </a:spcBef>
        <a:spcAft>
          <a:spcPct val="0"/>
        </a:spcAft>
        <a:defRPr sz="3200" b="1">
          <a:solidFill>
            <a:schemeClr val="tx2"/>
          </a:solidFill>
          <a:latin typeface="Arial" charset="0"/>
        </a:defRPr>
      </a:lvl3pPr>
      <a:lvl4pPr algn="l" rtl="0" eaLnBrk="0" fontAlgn="base" hangingPunct="0">
        <a:lnSpc>
          <a:spcPct val="85000"/>
        </a:lnSpc>
        <a:spcBef>
          <a:spcPct val="0"/>
        </a:spcBef>
        <a:spcAft>
          <a:spcPct val="0"/>
        </a:spcAft>
        <a:defRPr sz="3200" b="1">
          <a:solidFill>
            <a:schemeClr val="tx2"/>
          </a:solidFill>
          <a:latin typeface="Arial" charset="0"/>
        </a:defRPr>
      </a:lvl4pPr>
      <a:lvl5pPr algn="l" rtl="0" eaLnBrk="0" fontAlgn="base" hangingPunct="0">
        <a:lnSpc>
          <a:spcPct val="85000"/>
        </a:lnSpc>
        <a:spcBef>
          <a:spcPct val="0"/>
        </a:spcBef>
        <a:spcAft>
          <a:spcPct val="0"/>
        </a:spcAft>
        <a:defRPr sz="3200" b="1">
          <a:solidFill>
            <a:schemeClr val="tx2"/>
          </a:solidFill>
          <a:latin typeface="Arial" charset="0"/>
        </a:defRPr>
      </a:lvl5pPr>
      <a:lvl6pPr marL="457200" algn="l" rtl="0" fontAlgn="base">
        <a:lnSpc>
          <a:spcPct val="85000"/>
        </a:lnSpc>
        <a:spcBef>
          <a:spcPct val="0"/>
        </a:spcBef>
        <a:spcAft>
          <a:spcPct val="0"/>
        </a:spcAft>
        <a:defRPr sz="3200" b="1">
          <a:solidFill>
            <a:srgbClr val="FF0000"/>
          </a:solidFill>
          <a:latin typeface="Arial" charset="0"/>
        </a:defRPr>
      </a:lvl6pPr>
      <a:lvl7pPr marL="914400" algn="l" rtl="0" fontAlgn="base">
        <a:lnSpc>
          <a:spcPct val="85000"/>
        </a:lnSpc>
        <a:spcBef>
          <a:spcPct val="0"/>
        </a:spcBef>
        <a:spcAft>
          <a:spcPct val="0"/>
        </a:spcAft>
        <a:defRPr sz="3200" b="1">
          <a:solidFill>
            <a:srgbClr val="FF0000"/>
          </a:solidFill>
          <a:latin typeface="Arial" charset="0"/>
        </a:defRPr>
      </a:lvl7pPr>
      <a:lvl8pPr marL="1371600" algn="l" rtl="0" fontAlgn="base">
        <a:lnSpc>
          <a:spcPct val="85000"/>
        </a:lnSpc>
        <a:spcBef>
          <a:spcPct val="0"/>
        </a:spcBef>
        <a:spcAft>
          <a:spcPct val="0"/>
        </a:spcAft>
        <a:defRPr sz="3200" b="1">
          <a:solidFill>
            <a:srgbClr val="FF0000"/>
          </a:solidFill>
          <a:latin typeface="Arial" charset="0"/>
        </a:defRPr>
      </a:lvl8pPr>
      <a:lvl9pPr marL="1828800" algn="l" rtl="0" fontAlgn="base">
        <a:lnSpc>
          <a:spcPct val="85000"/>
        </a:lnSpc>
        <a:spcBef>
          <a:spcPct val="0"/>
        </a:spcBef>
        <a:spcAft>
          <a:spcPct val="0"/>
        </a:spcAft>
        <a:defRPr sz="3200" b="1">
          <a:solidFill>
            <a:srgbClr val="FF0000"/>
          </a:solidFill>
          <a:latin typeface="Arial" charset="0"/>
        </a:defRPr>
      </a:lvl9pPr>
    </p:titleStyle>
    <p:bodyStyle>
      <a:lvl1pPr marL="227013" indent="-227013" algn="l" rtl="0" eaLnBrk="0" fontAlgn="base" hangingPunct="0">
        <a:spcBef>
          <a:spcPts val="800"/>
        </a:spcBef>
        <a:spcAft>
          <a:spcPct val="0"/>
        </a:spcAft>
        <a:buChar char="•"/>
        <a:defRPr sz="2000">
          <a:solidFill>
            <a:schemeClr val="tx1"/>
          </a:solidFill>
          <a:latin typeface="+mn-lt"/>
          <a:ea typeface="+mn-ea"/>
          <a:cs typeface="+mn-cs"/>
        </a:defRPr>
      </a:lvl1pPr>
      <a:lvl2pPr marL="574675" indent="-233363" algn="l" rtl="0" eaLnBrk="0" fontAlgn="base" hangingPunct="0">
        <a:spcBef>
          <a:spcPct val="20000"/>
        </a:spcBef>
        <a:spcAft>
          <a:spcPct val="0"/>
        </a:spcAft>
        <a:buChar char="–"/>
        <a:defRPr>
          <a:solidFill>
            <a:schemeClr val="tx1"/>
          </a:solidFill>
          <a:latin typeface="+mn-lt"/>
        </a:defRPr>
      </a:lvl2pPr>
      <a:lvl3pPr marL="854075" indent="-165100" algn="l" rtl="0" eaLnBrk="0" fontAlgn="base" hangingPunct="0">
        <a:spcBef>
          <a:spcPct val="15000"/>
        </a:spcBef>
        <a:spcAft>
          <a:spcPct val="0"/>
        </a:spcAft>
        <a:buChar char="•"/>
        <a:defRPr>
          <a:solidFill>
            <a:schemeClr val="tx1"/>
          </a:solidFill>
          <a:latin typeface="+mn-lt"/>
        </a:defRPr>
      </a:lvl3pPr>
      <a:lvl4pPr marL="1201738" indent="-233363" algn="l" rtl="0" eaLnBrk="0" fontAlgn="base" hangingPunct="0">
        <a:spcBef>
          <a:spcPct val="5000"/>
        </a:spcBef>
        <a:spcAft>
          <a:spcPct val="0"/>
        </a:spcAft>
        <a:buChar char="–"/>
        <a:defRPr>
          <a:solidFill>
            <a:schemeClr val="tx1"/>
          </a:solidFill>
          <a:latin typeface="+mn-lt"/>
        </a:defRPr>
      </a:lvl4pPr>
      <a:lvl5pPr marL="1489075" indent="-173038" algn="l" rtl="0" eaLnBrk="0" fontAlgn="base" hangingPunct="0">
        <a:spcBef>
          <a:spcPct val="0"/>
        </a:spcBef>
        <a:spcAft>
          <a:spcPct val="0"/>
        </a:spcAft>
        <a:buChar char="»"/>
        <a:defRPr>
          <a:solidFill>
            <a:schemeClr val="tx1"/>
          </a:solidFill>
          <a:latin typeface="+mn-lt"/>
        </a:defRPr>
      </a:lvl5pPr>
      <a:lvl6pPr marL="1946275" indent="-173038" algn="l" rtl="0" fontAlgn="base">
        <a:spcBef>
          <a:spcPct val="0"/>
        </a:spcBef>
        <a:spcAft>
          <a:spcPct val="0"/>
        </a:spcAft>
        <a:buChar char="»"/>
        <a:defRPr sz="1600">
          <a:solidFill>
            <a:schemeClr val="tx1"/>
          </a:solidFill>
          <a:latin typeface="+mn-lt"/>
        </a:defRPr>
      </a:lvl6pPr>
      <a:lvl7pPr marL="2403475" indent="-173038" algn="l" rtl="0" fontAlgn="base">
        <a:spcBef>
          <a:spcPct val="0"/>
        </a:spcBef>
        <a:spcAft>
          <a:spcPct val="0"/>
        </a:spcAft>
        <a:buChar char="»"/>
        <a:defRPr sz="1600">
          <a:solidFill>
            <a:schemeClr val="tx1"/>
          </a:solidFill>
          <a:latin typeface="+mn-lt"/>
        </a:defRPr>
      </a:lvl7pPr>
      <a:lvl8pPr marL="2860675" indent="-173038" algn="l" rtl="0" fontAlgn="base">
        <a:spcBef>
          <a:spcPct val="0"/>
        </a:spcBef>
        <a:spcAft>
          <a:spcPct val="0"/>
        </a:spcAft>
        <a:buChar char="»"/>
        <a:defRPr sz="1600">
          <a:solidFill>
            <a:schemeClr val="tx1"/>
          </a:solidFill>
          <a:latin typeface="+mn-lt"/>
        </a:defRPr>
      </a:lvl8pPr>
      <a:lvl9pPr marL="3317875" indent="-173038" algn="l" rtl="0" fontAlgn="base">
        <a:spcBef>
          <a:spcPct val="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p:cNvSpPr/>
          <p:nvPr userDrawn="1"/>
        </p:nvSpPr>
        <p:spPr>
          <a:xfrm>
            <a:off x="0" y="6324600"/>
            <a:ext cx="8804275"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pPr>
            <a:endParaRPr lang="en-US">
              <a:solidFill>
                <a:srgbClr val="FFFFFF"/>
              </a:solidFill>
            </a:endParaRPr>
          </a:p>
        </p:txBody>
      </p:sp>
      <p:sp>
        <p:nvSpPr>
          <p:cNvPr id="19" name="Rectangle 18"/>
          <p:cNvSpPr/>
          <p:nvPr userDrawn="1"/>
        </p:nvSpPr>
        <p:spPr>
          <a:xfrm>
            <a:off x="41275" y="6324600"/>
            <a:ext cx="8740775"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pPr>
            <a:endParaRPr lang="en-US">
              <a:solidFill>
                <a:srgbClr val="FFFFFF"/>
              </a:solidFill>
            </a:endParaRPr>
          </a:p>
        </p:txBody>
      </p:sp>
      <p:sp>
        <p:nvSpPr>
          <p:cNvPr id="22" name="Rectangle 21"/>
          <p:cNvSpPr/>
          <p:nvPr userDrawn="1"/>
        </p:nvSpPr>
        <p:spPr>
          <a:xfrm>
            <a:off x="0" y="6321425"/>
            <a:ext cx="8810625" cy="466344"/>
          </a:xfrm>
          <a:prstGeom prst="rect">
            <a:avLst/>
          </a:prstGeom>
          <a:solidFill>
            <a:schemeClr val="bg1"/>
          </a:solidFill>
          <a:ln w="9525">
            <a:solidFill>
              <a:srgbClr val="AAAA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pic>
        <p:nvPicPr>
          <p:cNvPr id="1028" name="Picture 8" descr="ti_logo_powerpoint_1_line.png"/>
          <p:cNvPicPr>
            <a:picLocks noChangeAspect="1"/>
          </p:cNvPicPr>
          <p:nvPr userDrawn="1"/>
        </p:nvPicPr>
        <p:blipFill>
          <a:blip r:embed="rId11" cstate="print"/>
          <a:srcRect/>
          <a:stretch>
            <a:fillRect/>
          </a:stretch>
        </p:blipFill>
        <p:spPr bwMode="auto">
          <a:xfrm>
            <a:off x="6675438" y="6440488"/>
            <a:ext cx="1874837" cy="231775"/>
          </a:xfrm>
          <a:prstGeom prst="rect">
            <a:avLst/>
          </a:prstGeom>
          <a:noFill/>
          <a:ln w="9525">
            <a:noFill/>
            <a:miter lim="800000"/>
            <a:headEnd/>
            <a:tailEnd/>
          </a:ln>
        </p:spPr>
      </p:pic>
      <p:sp>
        <p:nvSpPr>
          <p:cNvPr id="1029" name="Rectangle 2"/>
          <p:cNvSpPr>
            <a:spLocks noGrp="1" noChangeArrowheads="1"/>
          </p:cNvSpPr>
          <p:nvPr>
            <p:ph type="title"/>
          </p:nvPr>
        </p:nvSpPr>
        <p:spPr bwMode="auto">
          <a:xfrm>
            <a:off x="231775" y="142875"/>
            <a:ext cx="8458200" cy="8143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30" name="Rectangle 3"/>
          <p:cNvSpPr>
            <a:spLocks noGrp="1" noChangeArrowheads="1"/>
          </p:cNvSpPr>
          <p:nvPr>
            <p:ph type="body" idx="1"/>
          </p:nvPr>
        </p:nvSpPr>
        <p:spPr bwMode="auto">
          <a:xfrm>
            <a:off x="333375" y="1058863"/>
            <a:ext cx="8467725" cy="4935537"/>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Lst>
  <p:timing>
    <p:tnLst>
      <p:par>
        <p:cTn id="1" dur="indefinite" restart="never" nodeType="tmRoot"/>
      </p:par>
    </p:tnLst>
  </p:timing>
  <p:hf hdr="0" ftr="0" dt="0"/>
  <p:txStyles>
    <p:titleStyle>
      <a:lvl1pPr algn="l" rtl="0" eaLnBrk="0" fontAlgn="base" hangingPunct="0">
        <a:lnSpc>
          <a:spcPct val="85000"/>
        </a:lnSpc>
        <a:spcBef>
          <a:spcPct val="0"/>
        </a:spcBef>
        <a:spcAft>
          <a:spcPct val="0"/>
        </a:spcAft>
        <a:defRPr sz="3200" b="1">
          <a:solidFill>
            <a:schemeClr val="tx2"/>
          </a:solidFill>
          <a:latin typeface="+mj-lt"/>
          <a:ea typeface="+mj-ea"/>
          <a:cs typeface="+mj-cs"/>
        </a:defRPr>
      </a:lvl1pPr>
      <a:lvl2pPr algn="l" rtl="0" eaLnBrk="0" fontAlgn="base" hangingPunct="0">
        <a:lnSpc>
          <a:spcPct val="85000"/>
        </a:lnSpc>
        <a:spcBef>
          <a:spcPct val="0"/>
        </a:spcBef>
        <a:spcAft>
          <a:spcPct val="0"/>
        </a:spcAft>
        <a:defRPr sz="3200" b="1">
          <a:solidFill>
            <a:schemeClr val="tx2"/>
          </a:solidFill>
          <a:latin typeface="Arial" charset="0"/>
        </a:defRPr>
      </a:lvl2pPr>
      <a:lvl3pPr algn="l" rtl="0" eaLnBrk="0" fontAlgn="base" hangingPunct="0">
        <a:lnSpc>
          <a:spcPct val="85000"/>
        </a:lnSpc>
        <a:spcBef>
          <a:spcPct val="0"/>
        </a:spcBef>
        <a:spcAft>
          <a:spcPct val="0"/>
        </a:spcAft>
        <a:defRPr sz="3200" b="1">
          <a:solidFill>
            <a:schemeClr val="tx2"/>
          </a:solidFill>
          <a:latin typeface="Arial" charset="0"/>
        </a:defRPr>
      </a:lvl3pPr>
      <a:lvl4pPr algn="l" rtl="0" eaLnBrk="0" fontAlgn="base" hangingPunct="0">
        <a:lnSpc>
          <a:spcPct val="85000"/>
        </a:lnSpc>
        <a:spcBef>
          <a:spcPct val="0"/>
        </a:spcBef>
        <a:spcAft>
          <a:spcPct val="0"/>
        </a:spcAft>
        <a:defRPr sz="3200" b="1">
          <a:solidFill>
            <a:schemeClr val="tx2"/>
          </a:solidFill>
          <a:latin typeface="Arial" charset="0"/>
        </a:defRPr>
      </a:lvl4pPr>
      <a:lvl5pPr algn="l" rtl="0" eaLnBrk="0" fontAlgn="base" hangingPunct="0">
        <a:lnSpc>
          <a:spcPct val="85000"/>
        </a:lnSpc>
        <a:spcBef>
          <a:spcPct val="0"/>
        </a:spcBef>
        <a:spcAft>
          <a:spcPct val="0"/>
        </a:spcAft>
        <a:defRPr sz="3200" b="1">
          <a:solidFill>
            <a:schemeClr val="tx2"/>
          </a:solidFill>
          <a:latin typeface="Arial" charset="0"/>
        </a:defRPr>
      </a:lvl5pPr>
      <a:lvl6pPr marL="457200" algn="l" rtl="0" fontAlgn="base">
        <a:lnSpc>
          <a:spcPct val="85000"/>
        </a:lnSpc>
        <a:spcBef>
          <a:spcPct val="0"/>
        </a:spcBef>
        <a:spcAft>
          <a:spcPct val="0"/>
        </a:spcAft>
        <a:defRPr sz="3200" b="1">
          <a:solidFill>
            <a:srgbClr val="FF0000"/>
          </a:solidFill>
          <a:latin typeface="Arial" charset="0"/>
        </a:defRPr>
      </a:lvl6pPr>
      <a:lvl7pPr marL="914400" algn="l" rtl="0" fontAlgn="base">
        <a:lnSpc>
          <a:spcPct val="85000"/>
        </a:lnSpc>
        <a:spcBef>
          <a:spcPct val="0"/>
        </a:spcBef>
        <a:spcAft>
          <a:spcPct val="0"/>
        </a:spcAft>
        <a:defRPr sz="3200" b="1">
          <a:solidFill>
            <a:srgbClr val="FF0000"/>
          </a:solidFill>
          <a:latin typeface="Arial" charset="0"/>
        </a:defRPr>
      </a:lvl7pPr>
      <a:lvl8pPr marL="1371600" algn="l" rtl="0" fontAlgn="base">
        <a:lnSpc>
          <a:spcPct val="85000"/>
        </a:lnSpc>
        <a:spcBef>
          <a:spcPct val="0"/>
        </a:spcBef>
        <a:spcAft>
          <a:spcPct val="0"/>
        </a:spcAft>
        <a:defRPr sz="3200" b="1">
          <a:solidFill>
            <a:srgbClr val="FF0000"/>
          </a:solidFill>
          <a:latin typeface="Arial" charset="0"/>
        </a:defRPr>
      </a:lvl8pPr>
      <a:lvl9pPr marL="1828800" algn="l" rtl="0" fontAlgn="base">
        <a:lnSpc>
          <a:spcPct val="85000"/>
        </a:lnSpc>
        <a:spcBef>
          <a:spcPct val="0"/>
        </a:spcBef>
        <a:spcAft>
          <a:spcPct val="0"/>
        </a:spcAft>
        <a:defRPr sz="3200" b="1">
          <a:solidFill>
            <a:srgbClr val="FF0000"/>
          </a:solidFill>
          <a:latin typeface="Arial" charset="0"/>
        </a:defRPr>
      </a:lvl9pPr>
    </p:titleStyle>
    <p:bodyStyle>
      <a:lvl1pPr marL="227013" indent="-227013" algn="l" rtl="0" eaLnBrk="0" fontAlgn="base" hangingPunct="0">
        <a:spcBef>
          <a:spcPts val="800"/>
        </a:spcBef>
        <a:spcAft>
          <a:spcPct val="0"/>
        </a:spcAft>
        <a:buChar char="•"/>
        <a:defRPr sz="2000">
          <a:solidFill>
            <a:schemeClr val="tx1"/>
          </a:solidFill>
          <a:latin typeface="+mn-lt"/>
          <a:ea typeface="+mn-ea"/>
          <a:cs typeface="+mn-cs"/>
        </a:defRPr>
      </a:lvl1pPr>
      <a:lvl2pPr marL="574675" indent="-233363" algn="l" rtl="0" eaLnBrk="0" fontAlgn="base" hangingPunct="0">
        <a:spcBef>
          <a:spcPct val="20000"/>
        </a:spcBef>
        <a:spcAft>
          <a:spcPct val="0"/>
        </a:spcAft>
        <a:buChar char="–"/>
        <a:defRPr>
          <a:solidFill>
            <a:schemeClr val="tx1"/>
          </a:solidFill>
          <a:latin typeface="+mn-lt"/>
        </a:defRPr>
      </a:lvl2pPr>
      <a:lvl3pPr marL="854075" indent="-165100" algn="l" rtl="0" eaLnBrk="0" fontAlgn="base" hangingPunct="0">
        <a:spcBef>
          <a:spcPct val="15000"/>
        </a:spcBef>
        <a:spcAft>
          <a:spcPct val="0"/>
        </a:spcAft>
        <a:buChar char="•"/>
        <a:defRPr>
          <a:solidFill>
            <a:schemeClr val="tx1"/>
          </a:solidFill>
          <a:latin typeface="+mn-lt"/>
        </a:defRPr>
      </a:lvl3pPr>
      <a:lvl4pPr marL="1201738" indent="-233363" algn="l" rtl="0" eaLnBrk="0" fontAlgn="base" hangingPunct="0">
        <a:spcBef>
          <a:spcPct val="5000"/>
        </a:spcBef>
        <a:spcAft>
          <a:spcPct val="0"/>
        </a:spcAft>
        <a:buChar char="–"/>
        <a:defRPr>
          <a:solidFill>
            <a:schemeClr val="tx1"/>
          </a:solidFill>
          <a:latin typeface="+mn-lt"/>
        </a:defRPr>
      </a:lvl4pPr>
      <a:lvl5pPr marL="1489075" indent="-173038" algn="l" rtl="0" eaLnBrk="0" fontAlgn="base" hangingPunct="0">
        <a:spcBef>
          <a:spcPct val="0"/>
        </a:spcBef>
        <a:spcAft>
          <a:spcPct val="0"/>
        </a:spcAft>
        <a:buChar char="»"/>
        <a:defRPr>
          <a:solidFill>
            <a:schemeClr val="tx1"/>
          </a:solidFill>
          <a:latin typeface="+mn-lt"/>
        </a:defRPr>
      </a:lvl5pPr>
      <a:lvl6pPr marL="1946275" indent="-173038" algn="l" rtl="0" fontAlgn="base">
        <a:spcBef>
          <a:spcPct val="0"/>
        </a:spcBef>
        <a:spcAft>
          <a:spcPct val="0"/>
        </a:spcAft>
        <a:buChar char="»"/>
        <a:defRPr sz="1600">
          <a:solidFill>
            <a:schemeClr val="tx1"/>
          </a:solidFill>
          <a:latin typeface="+mn-lt"/>
        </a:defRPr>
      </a:lvl6pPr>
      <a:lvl7pPr marL="2403475" indent="-173038" algn="l" rtl="0" fontAlgn="base">
        <a:spcBef>
          <a:spcPct val="0"/>
        </a:spcBef>
        <a:spcAft>
          <a:spcPct val="0"/>
        </a:spcAft>
        <a:buChar char="»"/>
        <a:defRPr sz="1600">
          <a:solidFill>
            <a:schemeClr val="tx1"/>
          </a:solidFill>
          <a:latin typeface="+mn-lt"/>
        </a:defRPr>
      </a:lvl7pPr>
      <a:lvl8pPr marL="2860675" indent="-173038" algn="l" rtl="0" fontAlgn="base">
        <a:spcBef>
          <a:spcPct val="0"/>
        </a:spcBef>
        <a:spcAft>
          <a:spcPct val="0"/>
        </a:spcAft>
        <a:buChar char="»"/>
        <a:defRPr sz="1600">
          <a:solidFill>
            <a:schemeClr val="tx1"/>
          </a:solidFill>
          <a:latin typeface="+mn-lt"/>
        </a:defRPr>
      </a:lvl8pPr>
      <a:lvl9pPr marL="3317875" indent="-173038" algn="l" rtl="0" fontAlgn="base">
        <a:spcBef>
          <a:spcPct val="0"/>
        </a:spcBef>
        <a:spcAft>
          <a:spcPct val="0"/>
        </a:spcAft>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slideLayout" Target="../slideLayouts/slideLayout5.xml"/><Relationship Id="rId1" Type="http://schemas.openxmlformats.org/officeDocument/2006/relationships/vmlDrawing" Target="../drawings/vmlDrawing3.vml"/><Relationship Id="rId4" Type="http://schemas.openxmlformats.org/officeDocument/2006/relationships/oleObject" Target="../embeddings/oleObject6.bin"/></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vmlDrawing" Target="../drawings/vmlDrawing4.vml"/><Relationship Id="rId5" Type="http://schemas.openxmlformats.org/officeDocument/2006/relationships/oleObject" Target="../embeddings/oleObject7.bin"/><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6.emf"/></Relationships>
</file>

<file path=ppt/slides/_rels/slide20.xml.rels><?xml version="1.0" encoding="UTF-8" standalone="yes"?>
<Relationships xmlns="http://schemas.openxmlformats.org/package/2006/relationships"><Relationship Id="rId8" Type="http://schemas.openxmlformats.org/officeDocument/2006/relationships/oleObject" Target="../embeddings/oleObject11.bin"/><Relationship Id="rId3" Type="http://schemas.openxmlformats.org/officeDocument/2006/relationships/notesSlide" Target="../notesSlides/notesSlide14.xml"/><Relationship Id="rId7" Type="http://schemas.openxmlformats.org/officeDocument/2006/relationships/oleObject" Target="../embeddings/oleObject10.bin"/><Relationship Id="rId2" Type="http://schemas.openxmlformats.org/officeDocument/2006/relationships/slideLayout" Target="../slideLayouts/slideLayout5.xml"/><Relationship Id="rId1" Type="http://schemas.openxmlformats.org/officeDocument/2006/relationships/vmlDrawing" Target="../drawings/vmlDrawing5.vml"/><Relationship Id="rId6" Type="http://schemas.openxmlformats.org/officeDocument/2006/relationships/oleObject" Target="../embeddings/oleObject9.bin"/><Relationship Id="rId5" Type="http://schemas.openxmlformats.org/officeDocument/2006/relationships/oleObject" Target="../embeddings/oleObject8.bin"/><Relationship Id="rId10" Type="http://schemas.openxmlformats.org/officeDocument/2006/relationships/oleObject" Target="../embeddings/oleObject13.bin"/><Relationship Id="rId4" Type="http://schemas.openxmlformats.org/officeDocument/2006/relationships/image" Target="../media/image25.png"/><Relationship Id="rId9" Type="http://schemas.openxmlformats.org/officeDocument/2006/relationships/oleObject" Target="../embeddings/oleObject12.bin"/></Relationships>
</file>

<file path=ppt/slides/_rels/slide21.xml.rels><?xml version="1.0" encoding="UTF-8" standalone="yes"?>
<Relationships xmlns="http://schemas.openxmlformats.org/package/2006/relationships"><Relationship Id="rId3" Type="http://schemas.openxmlformats.org/officeDocument/2006/relationships/hyperlink" Target="http://www.ti.com/tool/tipd120" TargetMode="External"/><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8" Type="http://schemas.openxmlformats.org/officeDocument/2006/relationships/oleObject" Target="../embeddings/oleObject18.bin"/><Relationship Id="rId3" Type="http://schemas.openxmlformats.org/officeDocument/2006/relationships/notesSlide" Target="../notesSlides/notesSlide16.xml"/><Relationship Id="rId7" Type="http://schemas.openxmlformats.org/officeDocument/2006/relationships/oleObject" Target="../embeddings/oleObject17.bin"/><Relationship Id="rId2" Type="http://schemas.openxmlformats.org/officeDocument/2006/relationships/slideLayout" Target="../slideLayouts/slideLayout5.xml"/><Relationship Id="rId1" Type="http://schemas.openxmlformats.org/officeDocument/2006/relationships/vmlDrawing" Target="../drawings/vmlDrawing6.vml"/><Relationship Id="rId6" Type="http://schemas.openxmlformats.org/officeDocument/2006/relationships/oleObject" Target="../embeddings/oleObject16.bin"/><Relationship Id="rId5" Type="http://schemas.openxmlformats.org/officeDocument/2006/relationships/oleObject" Target="../embeddings/oleObject15.bin"/><Relationship Id="rId4" Type="http://schemas.openxmlformats.org/officeDocument/2006/relationships/oleObject" Target="../embeddings/oleObject14.bin"/></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vmlDrawing" Target="../drawings/vmlDrawing7.vml"/><Relationship Id="rId5" Type="http://schemas.openxmlformats.org/officeDocument/2006/relationships/oleObject" Target="../embeddings/oleObject20.bin"/><Relationship Id="rId4" Type="http://schemas.openxmlformats.org/officeDocument/2006/relationships/oleObject" Target="../embeddings/oleObject19.bin"/></Relationships>
</file>

<file path=ppt/slides/_rels/slide2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hyperlink" Target="http://www.ti.com/lit/pdf/sbaa201" TargetMode="Externa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oleObject" Target="../embeddings/oleObject2.bin"/><Relationship Id="rId4" Type="http://schemas.openxmlformats.org/officeDocument/2006/relationships/oleObject" Target="../embeddings/oleObject1.bin"/></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vmlDrawing" Target="../drawings/vmlDrawing8.vml"/><Relationship Id="rId6" Type="http://schemas.openxmlformats.org/officeDocument/2006/relationships/oleObject" Target="../embeddings/oleObject21.bin"/><Relationship Id="rId5" Type="http://schemas.openxmlformats.org/officeDocument/2006/relationships/image" Target="../media/image47.png"/><Relationship Id="rId4" Type="http://schemas.openxmlformats.org/officeDocument/2006/relationships/image" Target="../media/image46.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vmlDrawing" Target="../drawings/vmlDrawing9.vml"/><Relationship Id="rId6" Type="http://schemas.openxmlformats.org/officeDocument/2006/relationships/image" Target="../media/image47.png"/><Relationship Id="rId5" Type="http://schemas.openxmlformats.org/officeDocument/2006/relationships/oleObject" Target="../embeddings/oleObject22.bin"/><Relationship Id="rId4" Type="http://schemas.openxmlformats.org/officeDocument/2006/relationships/image" Target="../media/image34.png"/></Relationships>
</file>

<file path=ppt/slides/_rels/slide32.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slideLayout" Target="../slideLayouts/slideLayout5.xml"/><Relationship Id="rId1" Type="http://schemas.openxmlformats.org/officeDocument/2006/relationships/vmlDrawing" Target="../drawings/vmlDrawing10.vml"/><Relationship Id="rId5" Type="http://schemas.openxmlformats.org/officeDocument/2006/relationships/oleObject" Target="../embeddings/oleObject24.bin"/><Relationship Id="rId4" Type="http://schemas.openxmlformats.org/officeDocument/2006/relationships/oleObject" Target="../embeddings/oleObject23.bin"/></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slideLayout" Target="../slideLayouts/slideLayout5.xml"/><Relationship Id="rId1" Type="http://schemas.openxmlformats.org/officeDocument/2006/relationships/vmlDrawing" Target="../drawings/vmlDrawing11.v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slideLayout" Target="../slideLayouts/slideLayout5.xml"/><Relationship Id="rId1" Type="http://schemas.openxmlformats.org/officeDocument/2006/relationships/vmlDrawing" Target="../drawings/vmlDrawing12.v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vmlDrawing" Target="../drawings/vmlDrawing13.vml"/><Relationship Id="rId5" Type="http://schemas.openxmlformats.org/officeDocument/2006/relationships/oleObject" Target="../embeddings/oleObject28.bin"/><Relationship Id="rId4" Type="http://schemas.openxmlformats.org/officeDocument/2006/relationships/oleObject" Target="../embeddings/oleObject27.bin"/></Relationships>
</file>

<file path=ppt/slides/_rels/slide4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slideLayout" Target="../slideLayouts/slideLayout5.xml"/><Relationship Id="rId1" Type="http://schemas.openxmlformats.org/officeDocument/2006/relationships/vmlDrawing" Target="../drawings/vmlDrawing14.vml"/><Relationship Id="rId4" Type="http://schemas.openxmlformats.org/officeDocument/2006/relationships/oleObject" Target="../embeddings/oleObject29.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vmlDrawing" Target="../drawings/vmlDrawing2.vml"/><Relationship Id="rId6" Type="http://schemas.openxmlformats.org/officeDocument/2006/relationships/oleObject" Target="../embeddings/oleObject5.bin"/><Relationship Id="rId5" Type="http://schemas.openxmlformats.org/officeDocument/2006/relationships/oleObject" Target="../embeddings/oleObject4.bin"/><Relationship Id="rId4" Type="http://schemas.openxmlformats.org/officeDocument/2006/relationships/oleObject" Target="../embeddings/oleObject3.bin"/></Relationships>
</file>

<file path=ppt/slides/_rels/slide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4.emf"/></Relationships>
</file>

<file path=ppt/slides/_rels/slide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ctrTitle"/>
          </p:nvPr>
        </p:nvSpPr>
        <p:spPr/>
        <p:txBody>
          <a:bodyPr/>
          <a:lstStyle/>
          <a:p>
            <a:pPr eaLnBrk="1" hangingPunct="1"/>
            <a:r>
              <a:rPr lang="de-DE" sz="3200" dirty="0" smtClean="0"/>
              <a:t>RTD Measurement</a:t>
            </a:r>
            <a:br>
              <a:rPr lang="de-DE" sz="3200" dirty="0" smtClean="0"/>
            </a:br>
            <a:r>
              <a:rPr lang="de-DE" sz="3200" dirty="0" smtClean="0"/>
              <a:t>Step-by-step Design Procedure</a:t>
            </a:r>
            <a:endParaRPr lang="en-US" sz="3200" dirty="0" smtClean="0"/>
          </a:p>
        </p:txBody>
      </p:sp>
      <p:sp>
        <p:nvSpPr>
          <p:cNvPr id="9219" name="Rectangle 3"/>
          <p:cNvSpPr>
            <a:spLocks noGrp="1" noChangeArrowheads="1"/>
          </p:cNvSpPr>
          <p:nvPr>
            <p:ph type="subTitle" idx="1"/>
          </p:nvPr>
        </p:nvSpPr>
        <p:spPr/>
        <p:txBody>
          <a:bodyPr/>
          <a:lstStyle/>
          <a:p>
            <a:pPr eaLnBrk="1" hangingPunct="1"/>
            <a:r>
              <a:rPr lang="de-DE" dirty="0" smtClean="0"/>
              <a:t>October 2014</a:t>
            </a:r>
          </a:p>
          <a:p>
            <a:pPr eaLnBrk="1" hangingPunct="1"/>
            <a:endParaRPr lang="de-DE" sz="1000" dirty="0" smtClean="0"/>
          </a:p>
          <a:p>
            <a:pPr eaLnBrk="1" hangingPunct="1"/>
            <a:r>
              <a:rPr lang="en-US" dirty="0" smtClean="0"/>
              <a:t>Joachim Wurker</a:t>
            </a:r>
          </a:p>
          <a:p>
            <a:pPr eaLnBrk="1" hangingPunct="1"/>
            <a:r>
              <a:rPr lang="de-DE" sz="1600" dirty="0" smtClean="0"/>
              <a:t>Systems &amp; Applications Manager</a:t>
            </a:r>
          </a:p>
          <a:p>
            <a:pPr eaLnBrk="1" hangingPunct="1"/>
            <a:r>
              <a:rPr lang="de-DE" sz="1600" dirty="0" smtClean="0"/>
              <a:t>Precision Delta-Sigma ADCs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RTD Excitation Methods (I)</a:t>
            </a:r>
            <a:br>
              <a:rPr lang="de-DE" dirty="0" smtClean="0"/>
            </a:br>
            <a:r>
              <a:rPr lang="de-DE" dirty="0" smtClean="0"/>
              <a:t>Voltage, </a:t>
            </a:r>
            <a:r>
              <a:rPr lang="de-DE" dirty="0"/>
              <a:t>N</a:t>
            </a:r>
            <a:r>
              <a:rPr lang="de-DE" dirty="0" smtClean="0"/>
              <a:t>on-ratiometric</a:t>
            </a:r>
            <a:endParaRPr lang="en-US" dirty="0"/>
          </a:p>
        </p:txBody>
      </p:sp>
      <p:sp>
        <p:nvSpPr>
          <p:cNvPr id="3" name="Content Placeholder 2"/>
          <p:cNvSpPr>
            <a:spLocks noGrp="1"/>
          </p:cNvSpPr>
          <p:nvPr>
            <p:ph idx="1"/>
          </p:nvPr>
        </p:nvSpPr>
        <p:spPr/>
        <p:txBody>
          <a:bodyPr/>
          <a:lstStyle/>
          <a:p>
            <a:pPr>
              <a:tabLst>
                <a:tab pos="5565775" algn="l"/>
              </a:tabLst>
            </a:pPr>
            <a:r>
              <a:rPr lang="de-DE" sz="1800" dirty="0" smtClean="0">
                <a:solidFill>
                  <a:srgbClr val="DE0000"/>
                </a:solidFill>
              </a:rPr>
              <a:t>Step 1: Measure V</a:t>
            </a:r>
            <a:r>
              <a:rPr lang="de-DE" sz="1800" baseline="-25000" dirty="0">
                <a:solidFill>
                  <a:srgbClr val="DE0000"/>
                </a:solidFill>
              </a:rPr>
              <a:t>3</a:t>
            </a:r>
            <a:r>
              <a:rPr lang="de-DE" sz="1800" dirty="0" smtClean="0">
                <a:solidFill>
                  <a:srgbClr val="DE0000"/>
                </a:solidFill>
              </a:rPr>
              <a:t> to determine excitation current	(I</a:t>
            </a:r>
            <a:r>
              <a:rPr lang="de-DE" sz="1800" baseline="-25000" dirty="0" smtClean="0">
                <a:solidFill>
                  <a:srgbClr val="DE0000"/>
                </a:solidFill>
              </a:rPr>
              <a:t>EXC</a:t>
            </a:r>
            <a:r>
              <a:rPr lang="de-DE" sz="1800" dirty="0" smtClean="0">
                <a:solidFill>
                  <a:srgbClr val="DE0000"/>
                </a:solidFill>
              </a:rPr>
              <a:t> = V</a:t>
            </a:r>
            <a:r>
              <a:rPr lang="de-DE" sz="1800" baseline="-25000" dirty="0">
                <a:solidFill>
                  <a:srgbClr val="DE0000"/>
                </a:solidFill>
              </a:rPr>
              <a:t>3</a:t>
            </a:r>
            <a:r>
              <a:rPr lang="de-DE" sz="1800" dirty="0" smtClean="0">
                <a:solidFill>
                  <a:srgbClr val="DE0000"/>
                </a:solidFill>
              </a:rPr>
              <a:t>/R</a:t>
            </a:r>
            <a:r>
              <a:rPr lang="de-DE" sz="1800" baseline="-25000" dirty="0" smtClean="0">
                <a:solidFill>
                  <a:srgbClr val="DE0000"/>
                </a:solidFill>
              </a:rPr>
              <a:t>REF</a:t>
            </a:r>
            <a:r>
              <a:rPr lang="de-DE" sz="1800" dirty="0" smtClean="0">
                <a:solidFill>
                  <a:srgbClr val="DE0000"/>
                </a:solidFill>
              </a:rPr>
              <a:t>)</a:t>
            </a:r>
          </a:p>
          <a:p>
            <a:pPr>
              <a:tabLst>
                <a:tab pos="5565775" algn="l"/>
              </a:tabLst>
            </a:pPr>
            <a:r>
              <a:rPr lang="de-DE" sz="1800" dirty="0" smtClean="0"/>
              <a:t>Step 2: Measure V</a:t>
            </a:r>
            <a:r>
              <a:rPr lang="de-DE" sz="1800" baseline="-25000" dirty="0" smtClean="0"/>
              <a:t>2</a:t>
            </a:r>
            <a:r>
              <a:rPr lang="de-DE" sz="1800" dirty="0" smtClean="0"/>
              <a:t> to determine lead resistance</a:t>
            </a:r>
          </a:p>
          <a:p>
            <a:pPr>
              <a:tabLst>
                <a:tab pos="5565775" algn="l"/>
              </a:tabLst>
            </a:pPr>
            <a:r>
              <a:rPr lang="de-DE" sz="1800" dirty="0" smtClean="0"/>
              <a:t>Step 3: Measure V</a:t>
            </a:r>
            <a:r>
              <a:rPr lang="de-DE" sz="1800" baseline="-25000" dirty="0"/>
              <a:t>1</a:t>
            </a:r>
            <a:r>
              <a:rPr lang="de-DE" sz="1800" dirty="0" smtClean="0"/>
              <a:t> to determine RTD resistance</a:t>
            </a:r>
          </a:p>
          <a:p>
            <a:endParaRPr lang="de-DE" sz="1800" dirty="0" smtClean="0"/>
          </a:p>
        </p:txBody>
      </p:sp>
      <p:pic>
        <p:nvPicPr>
          <p:cNvPr id="35842"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099191" y="2211171"/>
            <a:ext cx="6945619" cy="411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7225543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RTD Excitation Methods (I)</a:t>
            </a:r>
            <a:br>
              <a:rPr lang="de-DE" dirty="0" smtClean="0"/>
            </a:br>
            <a:r>
              <a:rPr lang="de-DE" dirty="0" smtClean="0"/>
              <a:t>Voltage, </a:t>
            </a:r>
            <a:r>
              <a:rPr lang="de-DE" dirty="0"/>
              <a:t>N</a:t>
            </a:r>
            <a:r>
              <a:rPr lang="de-DE" dirty="0" smtClean="0"/>
              <a:t>on-ratiometric</a:t>
            </a:r>
            <a:endParaRPr lang="en-US" dirty="0"/>
          </a:p>
        </p:txBody>
      </p:sp>
      <p:sp>
        <p:nvSpPr>
          <p:cNvPr id="3" name="Content Placeholder 2"/>
          <p:cNvSpPr>
            <a:spLocks noGrp="1"/>
          </p:cNvSpPr>
          <p:nvPr>
            <p:ph idx="1"/>
          </p:nvPr>
        </p:nvSpPr>
        <p:spPr/>
        <p:txBody>
          <a:bodyPr/>
          <a:lstStyle/>
          <a:p>
            <a:pPr>
              <a:tabLst>
                <a:tab pos="5565775" algn="l"/>
              </a:tabLst>
            </a:pPr>
            <a:r>
              <a:rPr lang="de-DE" sz="1800" dirty="0"/>
              <a:t>Step 1: Measure V</a:t>
            </a:r>
            <a:r>
              <a:rPr lang="de-DE" sz="1800" baseline="-25000" dirty="0"/>
              <a:t>3</a:t>
            </a:r>
            <a:r>
              <a:rPr lang="de-DE" sz="1800" dirty="0"/>
              <a:t> to determine excitation </a:t>
            </a:r>
            <a:r>
              <a:rPr lang="de-DE" sz="1800" dirty="0" smtClean="0"/>
              <a:t>current	(I</a:t>
            </a:r>
            <a:r>
              <a:rPr lang="de-DE" sz="1800" baseline="-25000" dirty="0" smtClean="0"/>
              <a:t>EXC</a:t>
            </a:r>
            <a:r>
              <a:rPr lang="de-DE" sz="1800" dirty="0" smtClean="0"/>
              <a:t> </a:t>
            </a:r>
            <a:r>
              <a:rPr lang="de-DE" sz="1800" dirty="0"/>
              <a:t>= V</a:t>
            </a:r>
            <a:r>
              <a:rPr lang="de-DE" sz="1800" baseline="-25000" dirty="0"/>
              <a:t>3</a:t>
            </a:r>
            <a:r>
              <a:rPr lang="de-DE" sz="1800" dirty="0"/>
              <a:t>/R</a:t>
            </a:r>
            <a:r>
              <a:rPr lang="de-DE" sz="1800" baseline="-25000" dirty="0"/>
              <a:t>REF</a:t>
            </a:r>
            <a:r>
              <a:rPr lang="de-DE" sz="1800" dirty="0"/>
              <a:t>)</a:t>
            </a:r>
          </a:p>
          <a:p>
            <a:pPr>
              <a:tabLst>
                <a:tab pos="5565775" algn="l"/>
              </a:tabLst>
            </a:pPr>
            <a:r>
              <a:rPr lang="de-DE" sz="1800" dirty="0">
                <a:solidFill>
                  <a:srgbClr val="DE0000"/>
                </a:solidFill>
              </a:rPr>
              <a:t>Step 2: Measure V</a:t>
            </a:r>
            <a:r>
              <a:rPr lang="de-DE" sz="1800" baseline="-25000" dirty="0">
                <a:solidFill>
                  <a:srgbClr val="DE0000"/>
                </a:solidFill>
              </a:rPr>
              <a:t>2</a:t>
            </a:r>
            <a:r>
              <a:rPr lang="de-DE" sz="1800" dirty="0">
                <a:solidFill>
                  <a:srgbClr val="DE0000"/>
                </a:solidFill>
              </a:rPr>
              <a:t> to determine lead </a:t>
            </a:r>
            <a:r>
              <a:rPr lang="de-DE" sz="1800" dirty="0" smtClean="0">
                <a:solidFill>
                  <a:srgbClr val="DE0000"/>
                </a:solidFill>
              </a:rPr>
              <a:t>resistance	(R</a:t>
            </a:r>
            <a:r>
              <a:rPr lang="de-DE" sz="1800" baseline="-25000" dirty="0" smtClean="0">
                <a:solidFill>
                  <a:srgbClr val="DE0000"/>
                </a:solidFill>
              </a:rPr>
              <a:t>Lead</a:t>
            </a:r>
            <a:r>
              <a:rPr lang="de-DE" sz="1800" dirty="0" smtClean="0">
                <a:solidFill>
                  <a:srgbClr val="DE0000"/>
                </a:solidFill>
              </a:rPr>
              <a:t> </a:t>
            </a:r>
            <a:r>
              <a:rPr lang="de-DE" sz="1800" dirty="0">
                <a:solidFill>
                  <a:srgbClr val="DE0000"/>
                </a:solidFill>
              </a:rPr>
              <a:t>= V</a:t>
            </a:r>
            <a:r>
              <a:rPr lang="de-DE" sz="1800" baseline="-25000" dirty="0">
                <a:solidFill>
                  <a:srgbClr val="DE0000"/>
                </a:solidFill>
              </a:rPr>
              <a:t>2</a:t>
            </a:r>
            <a:r>
              <a:rPr lang="de-DE" sz="1800" dirty="0">
                <a:solidFill>
                  <a:srgbClr val="DE0000"/>
                </a:solidFill>
              </a:rPr>
              <a:t>/I</a:t>
            </a:r>
            <a:r>
              <a:rPr lang="de-DE" sz="1800" baseline="-25000" dirty="0">
                <a:solidFill>
                  <a:srgbClr val="DE0000"/>
                </a:solidFill>
              </a:rPr>
              <a:t>EXC</a:t>
            </a:r>
            <a:r>
              <a:rPr lang="de-DE" sz="1800" dirty="0">
                <a:solidFill>
                  <a:srgbClr val="DE0000"/>
                </a:solidFill>
              </a:rPr>
              <a:t>)</a:t>
            </a:r>
            <a:endParaRPr lang="en-US" sz="1800" dirty="0">
              <a:solidFill>
                <a:srgbClr val="DE0000"/>
              </a:solidFill>
            </a:endParaRPr>
          </a:p>
          <a:p>
            <a:pPr>
              <a:tabLst>
                <a:tab pos="5565775" algn="l"/>
              </a:tabLst>
            </a:pPr>
            <a:r>
              <a:rPr lang="de-DE" sz="1800" dirty="0"/>
              <a:t>Step 3: Measure V</a:t>
            </a:r>
            <a:r>
              <a:rPr lang="de-DE" sz="1800" baseline="-25000" dirty="0"/>
              <a:t>1</a:t>
            </a:r>
            <a:r>
              <a:rPr lang="de-DE" sz="1800" dirty="0"/>
              <a:t> to determine RTD </a:t>
            </a:r>
            <a:r>
              <a:rPr lang="de-DE" sz="1800" dirty="0" smtClean="0"/>
              <a:t>resistance</a:t>
            </a:r>
            <a:endParaRPr lang="de-DE" sz="1800" dirty="0"/>
          </a:p>
          <a:p>
            <a:endParaRPr lang="de-DE" sz="1800" dirty="0"/>
          </a:p>
        </p:txBody>
      </p:sp>
      <p:pic>
        <p:nvPicPr>
          <p:cNvPr id="36866"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099191" y="2203206"/>
            <a:ext cx="6945618" cy="411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1380009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RTD Excitation Methods (I)</a:t>
            </a:r>
            <a:br>
              <a:rPr lang="de-DE" dirty="0" smtClean="0"/>
            </a:br>
            <a:r>
              <a:rPr lang="de-DE" dirty="0" smtClean="0"/>
              <a:t>Voltage, Non-ratiometric</a:t>
            </a:r>
            <a:endParaRPr lang="en-US" dirty="0"/>
          </a:p>
        </p:txBody>
      </p:sp>
      <p:sp>
        <p:nvSpPr>
          <p:cNvPr id="3" name="Content Placeholder 2"/>
          <p:cNvSpPr>
            <a:spLocks noGrp="1"/>
          </p:cNvSpPr>
          <p:nvPr>
            <p:ph idx="1"/>
          </p:nvPr>
        </p:nvSpPr>
        <p:spPr/>
        <p:txBody>
          <a:bodyPr/>
          <a:lstStyle/>
          <a:p>
            <a:pPr>
              <a:tabLst>
                <a:tab pos="5565775" algn="l"/>
              </a:tabLst>
            </a:pPr>
            <a:r>
              <a:rPr lang="de-DE" sz="1800" dirty="0"/>
              <a:t>Step 1: Measure V</a:t>
            </a:r>
            <a:r>
              <a:rPr lang="de-DE" sz="1800" baseline="-25000" dirty="0"/>
              <a:t>3</a:t>
            </a:r>
            <a:r>
              <a:rPr lang="de-DE" sz="1800" dirty="0"/>
              <a:t> to determine excitation </a:t>
            </a:r>
            <a:r>
              <a:rPr lang="de-DE" sz="1800" dirty="0" smtClean="0"/>
              <a:t>current	(I</a:t>
            </a:r>
            <a:r>
              <a:rPr lang="de-DE" sz="1800" baseline="-25000" dirty="0" smtClean="0"/>
              <a:t>EXC</a:t>
            </a:r>
            <a:r>
              <a:rPr lang="de-DE" sz="1800" dirty="0" smtClean="0"/>
              <a:t> </a:t>
            </a:r>
            <a:r>
              <a:rPr lang="de-DE" sz="1800" dirty="0"/>
              <a:t>= V</a:t>
            </a:r>
            <a:r>
              <a:rPr lang="de-DE" sz="1800" baseline="-25000" dirty="0"/>
              <a:t>3</a:t>
            </a:r>
            <a:r>
              <a:rPr lang="de-DE" sz="1800" dirty="0"/>
              <a:t>/R</a:t>
            </a:r>
            <a:r>
              <a:rPr lang="de-DE" sz="1800" baseline="-25000" dirty="0"/>
              <a:t>REF</a:t>
            </a:r>
            <a:r>
              <a:rPr lang="de-DE" sz="1800" dirty="0"/>
              <a:t>)</a:t>
            </a:r>
          </a:p>
          <a:p>
            <a:pPr>
              <a:tabLst>
                <a:tab pos="5565775" algn="l"/>
              </a:tabLst>
            </a:pPr>
            <a:r>
              <a:rPr lang="de-DE" sz="1800" dirty="0"/>
              <a:t>Step 2: Measure V</a:t>
            </a:r>
            <a:r>
              <a:rPr lang="de-DE" sz="1800" baseline="-25000" dirty="0"/>
              <a:t>2</a:t>
            </a:r>
            <a:r>
              <a:rPr lang="de-DE" sz="1800" dirty="0"/>
              <a:t> to determine lead </a:t>
            </a:r>
            <a:r>
              <a:rPr lang="de-DE" sz="1800" dirty="0" smtClean="0"/>
              <a:t>resistance	(R</a:t>
            </a:r>
            <a:r>
              <a:rPr lang="de-DE" sz="1800" baseline="-25000" dirty="0" smtClean="0"/>
              <a:t>Lead</a:t>
            </a:r>
            <a:r>
              <a:rPr lang="de-DE" sz="1800" dirty="0" smtClean="0"/>
              <a:t> </a:t>
            </a:r>
            <a:r>
              <a:rPr lang="de-DE" sz="1800" dirty="0"/>
              <a:t>= V</a:t>
            </a:r>
            <a:r>
              <a:rPr lang="de-DE" sz="1800" baseline="-25000" dirty="0"/>
              <a:t>2</a:t>
            </a:r>
            <a:r>
              <a:rPr lang="de-DE" sz="1800" dirty="0"/>
              <a:t>/I</a:t>
            </a:r>
            <a:r>
              <a:rPr lang="de-DE" sz="1800" baseline="-25000" dirty="0"/>
              <a:t>EXC</a:t>
            </a:r>
            <a:r>
              <a:rPr lang="de-DE" sz="1800" dirty="0"/>
              <a:t>)</a:t>
            </a:r>
            <a:endParaRPr lang="en-US" sz="1800" dirty="0"/>
          </a:p>
          <a:p>
            <a:pPr>
              <a:tabLst>
                <a:tab pos="5565775" algn="l"/>
              </a:tabLst>
            </a:pPr>
            <a:r>
              <a:rPr lang="de-DE" sz="1800" dirty="0">
                <a:solidFill>
                  <a:srgbClr val="DE0000"/>
                </a:solidFill>
              </a:rPr>
              <a:t>Step 3: Measure V</a:t>
            </a:r>
            <a:r>
              <a:rPr lang="de-DE" sz="1800" baseline="-25000" dirty="0">
                <a:solidFill>
                  <a:srgbClr val="DE0000"/>
                </a:solidFill>
              </a:rPr>
              <a:t>1</a:t>
            </a:r>
            <a:r>
              <a:rPr lang="de-DE" sz="1800" dirty="0">
                <a:solidFill>
                  <a:srgbClr val="DE0000"/>
                </a:solidFill>
              </a:rPr>
              <a:t> to determine RTD </a:t>
            </a:r>
            <a:r>
              <a:rPr lang="de-DE" sz="1800" dirty="0" smtClean="0">
                <a:solidFill>
                  <a:srgbClr val="DE0000"/>
                </a:solidFill>
              </a:rPr>
              <a:t>resistance	(R</a:t>
            </a:r>
            <a:r>
              <a:rPr lang="de-DE" sz="1800" baseline="-25000" dirty="0" smtClean="0">
                <a:solidFill>
                  <a:srgbClr val="DE0000"/>
                </a:solidFill>
              </a:rPr>
              <a:t>RTD</a:t>
            </a:r>
            <a:r>
              <a:rPr lang="de-DE" sz="1800" dirty="0" smtClean="0">
                <a:solidFill>
                  <a:srgbClr val="DE0000"/>
                </a:solidFill>
              </a:rPr>
              <a:t> </a:t>
            </a:r>
            <a:r>
              <a:rPr lang="de-DE" sz="1800" dirty="0">
                <a:solidFill>
                  <a:srgbClr val="DE0000"/>
                </a:solidFill>
              </a:rPr>
              <a:t>= V</a:t>
            </a:r>
            <a:r>
              <a:rPr lang="de-DE" sz="1800" baseline="-25000" dirty="0">
                <a:solidFill>
                  <a:srgbClr val="DE0000"/>
                </a:solidFill>
              </a:rPr>
              <a:t>1</a:t>
            </a:r>
            <a:r>
              <a:rPr lang="de-DE" sz="1800" dirty="0">
                <a:solidFill>
                  <a:srgbClr val="DE0000"/>
                </a:solidFill>
              </a:rPr>
              <a:t>/I</a:t>
            </a:r>
            <a:r>
              <a:rPr lang="de-DE" sz="1800" baseline="-25000" dirty="0">
                <a:solidFill>
                  <a:srgbClr val="DE0000"/>
                </a:solidFill>
              </a:rPr>
              <a:t>EXC</a:t>
            </a:r>
            <a:r>
              <a:rPr lang="de-DE" sz="1800" dirty="0">
                <a:solidFill>
                  <a:srgbClr val="DE0000"/>
                </a:solidFill>
              </a:rPr>
              <a:t> - R</a:t>
            </a:r>
            <a:r>
              <a:rPr lang="de-DE" sz="1800" baseline="-25000" dirty="0">
                <a:solidFill>
                  <a:srgbClr val="DE0000"/>
                </a:solidFill>
              </a:rPr>
              <a:t>Lead</a:t>
            </a:r>
            <a:r>
              <a:rPr lang="de-DE" sz="1800" dirty="0">
                <a:solidFill>
                  <a:srgbClr val="DE0000"/>
                </a:solidFill>
              </a:rPr>
              <a:t>)</a:t>
            </a:r>
          </a:p>
          <a:p>
            <a:endParaRPr lang="de-DE" sz="1800" dirty="0"/>
          </a:p>
          <a:p>
            <a:endParaRPr lang="de-DE" sz="1800" dirty="0" smtClean="0"/>
          </a:p>
        </p:txBody>
      </p:sp>
      <p:pic>
        <p:nvPicPr>
          <p:cNvPr id="37890"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099191" y="2208345"/>
            <a:ext cx="6945618" cy="411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1558499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RTD Excitation </a:t>
            </a:r>
            <a:r>
              <a:rPr lang="de-DE" smtClean="0"/>
              <a:t>Methods (II)</a:t>
            </a:r>
            <a:r>
              <a:rPr lang="de-DE" dirty="0" smtClean="0"/>
              <a:t/>
            </a:r>
            <a:br>
              <a:rPr lang="de-DE" dirty="0" smtClean="0"/>
            </a:br>
            <a:r>
              <a:rPr lang="de-DE" dirty="0" smtClean="0"/>
              <a:t>Voltage, Ratiometric</a:t>
            </a:r>
            <a:endParaRPr lang="en-US" dirty="0"/>
          </a:p>
        </p:txBody>
      </p:sp>
      <p:pic>
        <p:nvPicPr>
          <p:cNvPr id="34818" name="Picture 2"/>
          <p:cNvPicPr>
            <a:picLocks noGrp="1" noChangeAspect="1" noChangeArrowheads="1"/>
          </p:cNvPicPr>
          <p:nvPr>
            <p:ph idx="1"/>
          </p:nvPr>
        </p:nvPicPr>
        <p:blipFill>
          <a:blip r:embed="rId3" cstate="print">
            <a:extLst>
              <a:ext uri="{28A0092B-C50C-407E-A947-70E740481C1C}">
                <a14:useLocalDpi xmlns:a14="http://schemas.microsoft.com/office/drawing/2010/main" xmlns="" val="0"/>
              </a:ext>
            </a:extLst>
          </a:blip>
          <a:srcRect/>
          <a:stretch>
            <a:fillRect/>
          </a:stretch>
        </p:blipFill>
        <p:spPr bwMode="auto">
          <a:xfrm>
            <a:off x="1080613" y="1047750"/>
            <a:ext cx="6973248" cy="49466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9848816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RTD Excitation Methods (II)</a:t>
            </a:r>
            <a:br>
              <a:rPr lang="de-DE" dirty="0"/>
            </a:br>
            <a:r>
              <a:rPr lang="de-DE" dirty="0"/>
              <a:t>Voltage, Ratiometric</a:t>
            </a:r>
            <a:endParaRPr lang="en-US" dirty="0"/>
          </a:p>
        </p:txBody>
      </p:sp>
      <p:sp>
        <p:nvSpPr>
          <p:cNvPr id="3" name="Content Placeholder 2"/>
          <p:cNvSpPr>
            <a:spLocks noGrp="1"/>
          </p:cNvSpPr>
          <p:nvPr>
            <p:ph idx="1"/>
          </p:nvPr>
        </p:nvSpPr>
        <p:spPr/>
        <p:txBody>
          <a:bodyPr/>
          <a:lstStyle/>
          <a:p>
            <a:r>
              <a:rPr lang="de-DE" sz="1800" dirty="0" smtClean="0">
                <a:solidFill>
                  <a:srgbClr val="DE0000"/>
                </a:solidFill>
              </a:rPr>
              <a:t>Step 1: </a:t>
            </a:r>
            <a:r>
              <a:rPr lang="de-DE" sz="1800" dirty="0">
                <a:solidFill>
                  <a:srgbClr val="DE0000"/>
                </a:solidFill>
              </a:rPr>
              <a:t>Measure V</a:t>
            </a:r>
            <a:r>
              <a:rPr lang="de-DE" sz="1800" baseline="-25000" dirty="0">
                <a:solidFill>
                  <a:srgbClr val="DE0000"/>
                </a:solidFill>
              </a:rPr>
              <a:t>2</a:t>
            </a:r>
            <a:r>
              <a:rPr lang="de-DE" sz="1800" dirty="0">
                <a:solidFill>
                  <a:srgbClr val="DE0000"/>
                </a:solidFill>
              </a:rPr>
              <a:t> to determine lead </a:t>
            </a:r>
            <a:r>
              <a:rPr lang="de-DE" sz="1800" dirty="0" smtClean="0">
                <a:solidFill>
                  <a:srgbClr val="DE0000"/>
                </a:solidFill>
              </a:rPr>
              <a:t>resistance</a:t>
            </a:r>
            <a:endParaRPr lang="en-US" sz="1800" dirty="0">
              <a:solidFill>
                <a:srgbClr val="DE0000"/>
              </a:solidFill>
            </a:endParaRPr>
          </a:p>
          <a:p>
            <a:r>
              <a:rPr lang="de-DE" sz="1800" dirty="0"/>
              <a:t>Step </a:t>
            </a:r>
            <a:r>
              <a:rPr lang="de-DE" sz="1800" dirty="0" smtClean="0"/>
              <a:t>2: </a:t>
            </a:r>
            <a:r>
              <a:rPr lang="de-DE" sz="1800" dirty="0"/>
              <a:t>Measure V</a:t>
            </a:r>
            <a:r>
              <a:rPr lang="de-DE" sz="1800" baseline="-25000" dirty="0"/>
              <a:t>1</a:t>
            </a:r>
            <a:r>
              <a:rPr lang="de-DE" sz="1800" dirty="0"/>
              <a:t> to determine RTD </a:t>
            </a:r>
            <a:r>
              <a:rPr lang="de-DE" sz="1800" dirty="0" smtClean="0"/>
              <a:t>resistance</a:t>
            </a:r>
            <a:endParaRPr lang="de-DE" sz="1800" dirty="0"/>
          </a:p>
        </p:txBody>
      </p:sp>
      <p:pic>
        <p:nvPicPr>
          <p:cNvPr id="38914"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969650" y="1908000"/>
            <a:ext cx="5823723" cy="411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0492911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RTD Excitation Methods (II)</a:t>
            </a:r>
            <a:br>
              <a:rPr lang="de-DE" dirty="0"/>
            </a:br>
            <a:r>
              <a:rPr lang="de-DE" dirty="0"/>
              <a:t>Voltage, Ratiometric</a:t>
            </a:r>
            <a:endParaRPr lang="en-US" dirty="0"/>
          </a:p>
        </p:txBody>
      </p:sp>
      <p:sp>
        <p:nvSpPr>
          <p:cNvPr id="3" name="Content Placeholder 2"/>
          <p:cNvSpPr>
            <a:spLocks noGrp="1"/>
          </p:cNvSpPr>
          <p:nvPr>
            <p:ph idx="1"/>
          </p:nvPr>
        </p:nvSpPr>
        <p:spPr/>
        <p:txBody>
          <a:bodyPr/>
          <a:lstStyle/>
          <a:p>
            <a:r>
              <a:rPr lang="de-DE" sz="1800" dirty="0" smtClean="0"/>
              <a:t>Step 1: </a:t>
            </a:r>
            <a:r>
              <a:rPr lang="de-DE" sz="1800" dirty="0"/>
              <a:t>Measure V</a:t>
            </a:r>
            <a:r>
              <a:rPr lang="de-DE" sz="1800" baseline="-25000" dirty="0"/>
              <a:t>2</a:t>
            </a:r>
            <a:r>
              <a:rPr lang="de-DE" sz="1800" dirty="0"/>
              <a:t> to determine lead </a:t>
            </a:r>
            <a:r>
              <a:rPr lang="de-DE" sz="1800" dirty="0" smtClean="0"/>
              <a:t>resistance</a:t>
            </a:r>
            <a:endParaRPr lang="en-US" sz="1800" dirty="0" smtClean="0"/>
          </a:p>
          <a:p>
            <a:r>
              <a:rPr lang="de-DE" sz="1800" dirty="0">
                <a:solidFill>
                  <a:srgbClr val="DE0000"/>
                </a:solidFill>
              </a:rPr>
              <a:t>Step </a:t>
            </a:r>
            <a:r>
              <a:rPr lang="de-DE" sz="1800" dirty="0" smtClean="0">
                <a:solidFill>
                  <a:srgbClr val="DE0000"/>
                </a:solidFill>
              </a:rPr>
              <a:t>2: </a:t>
            </a:r>
            <a:r>
              <a:rPr lang="de-DE" sz="1800" dirty="0">
                <a:solidFill>
                  <a:srgbClr val="DE0000"/>
                </a:solidFill>
              </a:rPr>
              <a:t>Measure V</a:t>
            </a:r>
            <a:r>
              <a:rPr lang="de-DE" sz="1800" baseline="-25000" dirty="0">
                <a:solidFill>
                  <a:srgbClr val="DE0000"/>
                </a:solidFill>
              </a:rPr>
              <a:t>1</a:t>
            </a:r>
            <a:r>
              <a:rPr lang="de-DE" sz="1800" dirty="0">
                <a:solidFill>
                  <a:srgbClr val="DE0000"/>
                </a:solidFill>
              </a:rPr>
              <a:t> to determine RTD </a:t>
            </a:r>
            <a:r>
              <a:rPr lang="de-DE" sz="1800" dirty="0" smtClean="0">
                <a:solidFill>
                  <a:srgbClr val="DE0000"/>
                </a:solidFill>
              </a:rPr>
              <a:t>resistance</a:t>
            </a:r>
            <a:endParaRPr lang="de-DE" sz="1800" dirty="0">
              <a:solidFill>
                <a:srgbClr val="DE0000"/>
              </a:solidFill>
            </a:endParaRPr>
          </a:p>
        </p:txBody>
      </p:sp>
      <p:pic>
        <p:nvPicPr>
          <p:cNvPr id="39938"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969649" y="1908000"/>
            <a:ext cx="5823723" cy="411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58415997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a:t>RTD Excitation Methods (II)</a:t>
            </a:r>
            <a:br>
              <a:rPr lang="de-DE" dirty="0"/>
            </a:br>
            <a:r>
              <a:rPr lang="de-DE" dirty="0"/>
              <a:t>Voltage, Ratiometric</a:t>
            </a:r>
            <a:endParaRPr lang="en-US" dirty="0"/>
          </a:p>
        </p:txBody>
      </p:sp>
      <p:sp>
        <p:nvSpPr>
          <p:cNvPr id="3" name="Content Placeholder 2"/>
          <p:cNvSpPr>
            <a:spLocks noGrp="1"/>
          </p:cNvSpPr>
          <p:nvPr>
            <p:ph idx="1"/>
          </p:nvPr>
        </p:nvSpPr>
        <p:spPr/>
        <p:txBody>
          <a:bodyPr/>
          <a:lstStyle/>
          <a:p>
            <a:r>
              <a:rPr lang="de-DE" sz="1800" dirty="0" smtClean="0"/>
              <a:t>Step 1: </a:t>
            </a:r>
            <a:r>
              <a:rPr lang="de-DE" sz="1800" dirty="0"/>
              <a:t>Measure V</a:t>
            </a:r>
            <a:r>
              <a:rPr lang="de-DE" sz="1800" baseline="-25000" dirty="0"/>
              <a:t>2</a:t>
            </a:r>
            <a:r>
              <a:rPr lang="de-DE" sz="1800" dirty="0"/>
              <a:t> to determine lead </a:t>
            </a:r>
            <a:r>
              <a:rPr lang="de-DE" sz="1800" dirty="0" smtClean="0"/>
              <a:t>resistance</a:t>
            </a:r>
            <a:endParaRPr lang="en-US" sz="1800" dirty="0" smtClean="0"/>
          </a:p>
          <a:p>
            <a:r>
              <a:rPr lang="de-DE" sz="1800" dirty="0"/>
              <a:t>Step </a:t>
            </a:r>
            <a:r>
              <a:rPr lang="de-DE" sz="1800" dirty="0" smtClean="0"/>
              <a:t>2: </a:t>
            </a:r>
            <a:r>
              <a:rPr lang="de-DE" sz="1800" dirty="0"/>
              <a:t>Measure V</a:t>
            </a:r>
            <a:r>
              <a:rPr lang="de-DE" sz="1800" baseline="-25000" dirty="0"/>
              <a:t>1</a:t>
            </a:r>
            <a:r>
              <a:rPr lang="de-DE" sz="1800" dirty="0"/>
              <a:t> to determine RTD </a:t>
            </a:r>
            <a:r>
              <a:rPr lang="de-DE" sz="1800" dirty="0" smtClean="0"/>
              <a:t>resistance</a:t>
            </a:r>
            <a:endParaRPr lang="de-DE" sz="1800" dirty="0"/>
          </a:p>
          <a:p>
            <a:r>
              <a:rPr lang="de-DE" sz="1800" dirty="0" smtClean="0">
                <a:solidFill>
                  <a:srgbClr val="DE0000"/>
                </a:solidFill>
              </a:rPr>
              <a:t>Code ~ R</a:t>
            </a:r>
            <a:r>
              <a:rPr lang="de-DE" sz="1800" baseline="-25000" dirty="0" smtClean="0">
                <a:solidFill>
                  <a:srgbClr val="DE0000"/>
                </a:solidFill>
              </a:rPr>
              <a:t>RTD</a:t>
            </a:r>
            <a:r>
              <a:rPr lang="de-DE" sz="1800" dirty="0" smtClean="0">
                <a:solidFill>
                  <a:srgbClr val="DE0000"/>
                </a:solidFill>
              </a:rPr>
              <a:t>/R</a:t>
            </a:r>
            <a:r>
              <a:rPr lang="de-DE" sz="1800" baseline="-25000" dirty="0" smtClean="0">
                <a:solidFill>
                  <a:srgbClr val="DE0000"/>
                </a:solidFill>
              </a:rPr>
              <a:t>REF</a:t>
            </a:r>
          </a:p>
          <a:p>
            <a:endParaRPr lang="en-US" sz="1800" dirty="0"/>
          </a:p>
        </p:txBody>
      </p:sp>
      <p:pic>
        <p:nvPicPr>
          <p:cNvPr id="39938"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969650" y="1908920"/>
            <a:ext cx="5823723" cy="4114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graphicFrame>
        <p:nvGraphicFramePr>
          <p:cNvPr id="225284" name="Object 4"/>
          <p:cNvGraphicFramePr>
            <a:graphicFrameLocks noChangeAspect="1"/>
          </p:cNvGraphicFramePr>
          <p:nvPr/>
        </p:nvGraphicFramePr>
        <p:xfrm>
          <a:off x="578026" y="4806422"/>
          <a:ext cx="2971800" cy="1274762"/>
        </p:xfrm>
        <a:graphic>
          <a:graphicData uri="http://schemas.openxmlformats.org/presentationml/2006/ole">
            <p:oleObj spid="_x0000_s17410" name="Equation" r:id="rId4" imgW="2031840" imgH="888840" progId="Equation.3">
              <p:embed/>
            </p:oleObj>
          </a:graphicData>
        </a:graphic>
      </p:graphicFrame>
    </p:spTree>
    <p:extLst>
      <p:ext uri="{BB962C8B-B14F-4D97-AF65-F5344CB8AC3E}">
        <p14:creationId xmlns:p14="http://schemas.microsoft.com/office/powerpoint/2010/main" xmlns="" val="63539615"/>
      </p:ext>
    </p:extLst>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RTD Excitation Methods (III)</a:t>
            </a:r>
            <a:br>
              <a:rPr lang="de-DE" dirty="0" smtClean="0"/>
            </a:br>
            <a:r>
              <a:rPr lang="de-DE" dirty="0" smtClean="0"/>
              <a:t>Current, Ratiometric</a:t>
            </a:r>
            <a:endParaRPr lang="en-US" dirty="0"/>
          </a:p>
        </p:txBody>
      </p:sp>
      <p:pic>
        <p:nvPicPr>
          <p:cNvPr id="253953" name="Picture 1"/>
          <p:cNvPicPr>
            <a:picLocks noChangeAspect="1" noChangeArrowheads="1"/>
          </p:cNvPicPr>
          <p:nvPr/>
        </p:nvPicPr>
        <p:blipFill>
          <a:blip r:embed="rId3" cstate="print"/>
          <a:srcRect/>
          <a:stretch>
            <a:fillRect/>
          </a:stretch>
        </p:blipFill>
        <p:spPr bwMode="auto">
          <a:xfrm>
            <a:off x="880105" y="1201238"/>
            <a:ext cx="6260255" cy="4842557"/>
          </a:xfrm>
          <a:prstGeom prst="rect">
            <a:avLst/>
          </a:prstGeom>
          <a:noFill/>
          <a:ln w="9525">
            <a:noFill/>
            <a:miter lim="800000"/>
            <a:headEnd/>
            <a:tailEnd/>
          </a:ln>
        </p:spPr>
      </p:pic>
    </p:spTree>
    <p:extLst>
      <p:ext uri="{BB962C8B-B14F-4D97-AF65-F5344CB8AC3E}">
        <p14:creationId xmlns:p14="http://schemas.microsoft.com/office/powerpoint/2010/main" xmlns="" val="379440462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1"/>
          <p:cNvPicPr>
            <a:picLocks noChangeAspect="1" noChangeArrowheads="1"/>
          </p:cNvPicPr>
          <p:nvPr/>
        </p:nvPicPr>
        <p:blipFill>
          <a:blip r:embed="rId3" cstate="print"/>
          <a:srcRect/>
          <a:stretch>
            <a:fillRect/>
          </a:stretch>
        </p:blipFill>
        <p:spPr bwMode="auto">
          <a:xfrm>
            <a:off x="3903708" y="849218"/>
            <a:ext cx="5477360" cy="4236957"/>
          </a:xfrm>
          <a:prstGeom prst="rect">
            <a:avLst/>
          </a:prstGeom>
          <a:noFill/>
          <a:ln w="9525">
            <a:noFill/>
            <a:miter lim="800000"/>
            <a:headEnd/>
            <a:tailEnd/>
          </a:ln>
        </p:spPr>
      </p:pic>
      <p:sp>
        <p:nvSpPr>
          <p:cNvPr id="2" name="Title 1"/>
          <p:cNvSpPr>
            <a:spLocks noGrp="1"/>
          </p:cNvSpPr>
          <p:nvPr>
            <p:ph type="title"/>
          </p:nvPr>
        </p:nvSpPr>
        <p:spPr/>
        <p:txBody>
          <a:bodyPr/>
          <a:lstStyle/>
          <a:p>
            <a:r>
              <a:rPr lang="de-DE" dirty="0"/>
              <a:t>RTD Excitation Methods (III)</a:t>
            </a:r>
            <a:br>
              <a:rPr lang="de-DE" dirty="0"/>
            </a:br>
            <a:r>
              <a:rPr lang="de-DE" dirty="0"/>
              <a:t>Current, Ratiometric</a:t>
            </a:r>
            <a:endParaRPr lang="en-US" dirty="0"/>
          </a:p>
        </p:txBody>
      </p:sp>
      <p:sp>
        <p:nvSpPr>
          <p:cNvPr id="3" name="Content Placeholder 2"/>
          <p:cNvSpPr>
            <a:spLocks noGrp="1"/>
          </p:cNvSpPr>
          <p:nvPr>
            <p:ph idx="1"/>
          </p:nvPr>
        </p:nvSpPr>
        <p:spPr/>
        <p:txBody>
          <a:bodyPr/>
          <a:lstStyle/>
          <a:p>
            <a:r>
              <a:rPr lang="de-DE" dirty="0">
                <a:solidFill>
                  <a:srgbClr val="DE0000"/>
                </a:solidFill>
              </a:rPr>
              <a:t>Step </a:t>
            </a:r>
            <a:r>
              <a:rPr lang="de-DE" dirty="0" smtClean="0">
                <a:solidFill>
                  <a:srgbClr val="DE0000"/>
                </a:solidFill>
              </a:rPr>
              <a:t>1: </a:t>
            </a:r>
            <a:r>
              <a:rPr lang="de-DE" dirty="0">
                <a:solidFill>
                  <a:srgbClr val="DE0000"/>
                </a:solidFill>
              </a:rPr>
              <a:t>Measure V</a:t>
            </a:r>
            <a:r>
              <a:rPr lang="de-DE" baseline="-25000" dirty="0">
                <a:solidFill>
                  <a:srgbClr val="DE0000"/>
                </a:solidFill>
              </a:rPr>
              <a:t>1</a:t>
            </a:r>
            <a:r>
              <a:rPr lang="de-DE" dirty="0">
                <a:solidFill>
                  <a:srgbClr val="DE0000"/>
                </a:solidFill>
              </a:rPr>
              <a:t> to determine RTD </a:t>
            </a:r>
            <a:r>
              <a:rPr lang="de-DE" dirty="0" smtClean="0">
                <a:solidFill>
                  <a:srgbClr val="DE0000"/>
                </a:solidFill>
              </a:rPr>
              <a:t>resistance</a:t>
            </a:r>
          </a:p>
          <a:p>
            <a:r>
              <a:rPr lang="de-DE" dirty="0"/>
              <a:t>Code ~ </a:t>
            </a:r>
            <a:r>
              <a:rPr lang="de-DE" dirty="0" smtClean="0"/>
              <a:t>R</a:t>
            </a:r>
            <a:r>
              <a:rPr lang="de-DE" baseline="-25000" dirty="0" smtClean="0"/>
              <a:t>RTD</a:t>
            </a:r>
            <a:r>
              <a:rPr lang="de-DE" dirty="0" smtClean="0"/>
              <a:t>/R</a:t>
            </a:r>
            <a:r>
              <a:rPr lang="de-DE" baseline="-25000" dirty="0" smtClean="0"/>
              <a:t>REF</a:t>
            </a:r>
            <a:endParaRPr lang="en-US" dirty="0">
              <a:solidFill>
                <a:srgbClr val="FF0000"/>
              </a:solidFill>
            </a:endParaRPr>
          </a:p>
        </p:txBody>
      </p:sp>
    </p:spTree>
    <p:extLst>
      <p:ext uri="{BB962C8B-B14F-4D97-AF65-F5344CB8AC3E}">
        <p14:creationId xmlns:p14="http://schemas.microsoft.com/office/powerpoint/2010/main" xmlns="" val="40681407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1"/>
          <p:cNvPicPr>
            <a:picLocks noChangeAspect="1" noChangeArrowheads="1"/>
          </p:cNvPicPr>
          <p:nvPr/>
        </p:nvPicPr>
        <p:blipFill>
          <a:blip r:embed="rId4" cstate="print"/>
          <a:srcRect/>
          <a:stretch>
            <a:fillRect/>
          </a:stretch>
        </p:blipFill>
        <p:spPr bwMode="auto">
          <a:xfrm>
            <a:off x="3903708" y="849218"/>
            <a:ext cx="5477360" cy="4236957"/>
          </a:xfrm>
          <a:prstGeom prst="rect">
            <a:avLst/>
          </a:prstGeom>
          <a:noFill/>
          <a:ln w="9525">
            <a:noFill/>
            <a:miter lim="800000"/>
            <a:headEnd/>
            <a:tailEnd/>
          </a:ln>
        </p:spPr>
      </p:pic>
      <p:sp>
        <p:nvSpPr>
          <p:cNvPr id="2" name="Title 1"/>
          <p:cNvSpPr>
            <a:spLocks noGrp="1"/>
          </p:cNvSpPr>
          <p:nvPr>
            <p:ph type="title"/>
          </p:nvPr>
        </p:nvSpPr>
        <p:spPr/>
        <p:txBody>
          <a:bodyPr/>
          <a:lstStyle/>
          <a:p>
            <a:r>
              <a:rPr lang="de-DE" dirty="0"/>
              <a:t>RTD Excitation Methods (III)</a:t>
            </a:r>
            <a:br>
              <a:rPr lang="de-DE" dirty="0"/>
            </a:br>
            <a:r>
              <a:rPr lang="de-DE" dirty="0"/>
              <a:t>Current, Ratiometric</a:t>
            </a:r>
            <a:endParaRPr lang="en-US" dirty="0"/>
          </a:p>
        </p:txBody>
      </p:sp>
      <p:sp>
        <p:nvSpPr>
          <p:cNvPr id="3" name="Content Placeholder 2"/>
          <p:cNvSpPr>
            <a:spLocks noGrp="1"/>
          </p:cNvSpPr>
          <p:nvPr>
            <p:ph idx="1"/>
          </p:nvPr>
        </p:nvSpPr>
        <p:spPr/>
        <p:txBody>
          <a:bodyPr/>
          <a:lstStyle/>
          <a:p>
            <a:r>
              <a:rPr lang="de-DE" dirty="0"/>
              <a:t>Step </a:t>
            </a:r>
            <a:r>
              <a:rPr lang="de-DE" dirty="0" smtClean="0"/>
              <a:t>1: </a:t>
            </a:r>
            <a:r>
              <a:rPr lang="de-DE" dirty="0"/>
              <a:t>Measure V</a:t>
            </a:r>
            <a:r>
              <a:rPr lang="de-DE" baseline="-25000" dirty="0"/>
              <a:t>1</a:t>
            </a:r>
            <a:r>
              <a:rPr lang="de-DE" dirty="0"/>
              <a:t> to determine RTD </a:t>
            </a:r>
            <a:r>
              <a:rPr lang="de-DE" dirty="0" smtClean="0"/>
              <a:t>resistance</a:t>
            </a:r>
          </a:p>
          <a:p>
            <a:r>
              <a:rPr lang="de-DE" dirty="0">
                <a:solidFill>
                  <a:srgbClr val="DE0000"/>
                </a:solidFill>
              </a:rPr>
              <a:t>Code ~ </a:t>
            </a:r>
            <a:r>
              <a:rPr lang="de-DE" dirty="0" smtClean="0">
                <a:solidFill>
                  <a:srgbClr val="DE0000"/>
                </a:solidFill>
              </a:rPr>
              <a:t>R</a:t>
            </a:r>
            <a:r>
              <a:rPr lang="de-DE" baseline="-25000" dirty="0" smtClean="0">
                <a:solidFill>
                  <a:srgbClr val="DE0000"/>
                </a:solidFill>
              </a:rPr>
              <a:t>RTD</a:t>
            </a:r>
            <a:r>
              <a:rPr lang="de-DE" dirty="0" smtClean="0">
                <a:solidFill>
                  <a:srgbClr val="DE0000"/>
                </a:solidFill>
              </a:rPr>
              <a:t>/R</a:t>
            </a:r>
            <a:r>
              <a:rPr lang="de-DE" baseline="-25000" dirty="0" smtClean="0">
                <a:solidFill>
                  <a:srgbClr val="DE0000"/>
                </a:solidFill>
              </a:rPr>
              <a:t>REF</a:t>
            </a:r>
            <a:endParaRPr lang="en-US" dirty="0">
              <a:solidFill>
                <a:srgbClr val="FF0000"/>
              </a:solidFill>
            </a:endParaRPr>
          </a:p>
        </p:txBody>
      </p:sp>
      <p:graphicFrame>
        <p:nvGraphicFramePr>
          <p:cNvPr id="227331" name="Object 3"/>
          <p:cNvGraphicFramePr>
            <a:graphicFrameLocks noChangeAspect="1"/>
          </p:cNvGraphicFramePr>
          <p:nvPr/>
        </p:nvGraphicFramePr>
        <p:xfrm>
          <a:off x="437268" y="5313186"/>
          <a:ext cx="4932363" cy="619125"/>
        </p:xfrm>
        <a:graphic>
          <a:graphicData uri="http://schemas.openxmlformats.org/presentationml/2006/ole">
            <p:oleObj spid="_x0000_s18434" name="Equation" r:id="rId5" imgW="3377880" imgH="431640" progId="Equation.3">
              <p:embed/>
            </p:oleObj>
          </a:graphicData>
        </a:graphic>
      </p:graphicFrame>
    </p:spTree>
    <p:extLst>
      <p:ext uri="{BB962C8B-B14F-4D97-AF65-F5344CB8AC3E}">
        <p14:creationId xmlns:p14="http://schemas.microsoft.com/office/powerpoint/2010/main" xmlns="" val="41566812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4" descr="http://ecx.images-amazon.com/images/I/31zsZ70leML._SY300_.jpg"/>
          <p:cNvPicPr>
            <a:picLocks noChangeAspect="1" noChangeArrowheads="1"/>
          </p:cNvPicPr>
          <p:nvPr/>
        </p:nvPicPr>
        <p:blipFill>
          <a:blip r:embed="rId3" cstate="print"/>
          <a:srcRect l="9457" t="6867" r="6215" b="4632"/>
          <a:stretch>
            <a:fillRect/>
          </a:stretch>
        </p:blipFill>
        <p:spPr bwMode="auto">
          <a:xfrm rot="1586505">
            <a:off x="5409114" y="669798"/>
            <a:ext cx="2760261" cy="2896840"/>
          </a:xfrm>
          <a:prstGeom prst="rect">
            <a:avLst/>
          </a:prstGeom>
          <a:noFill/>
        </p:spPr>
      </p:pic>
      <p:sp>
        <p:nvSpPr>
          <p:cNvPr id="1114114" name="Rectangle 2"/>
          <p:cNvSpPr>
            <a:spLocks noGrp="1" noChangeArrowheads="1"/>
          </p:cNvSpPr>
          <p:nvPr>
            <p:ph type="title"/>
          </p:nvPr>
        </p:nvSpPr>
        <p:spPr/>
        <p:txBody>
          <a:bodyPr/>
          <a:lstStyle/>
          <a:p>
            <a:r>
              <a:rPr lang="de-DE" dirty="0" smtClean="0"/>
              <a:t>RTD</a:t>
            </a:r>
            <a:r>
              <a:rPr lang="de-DE" dirty="0"/>
              <a:t/>
            </a:r>
            <a:br>
              <a:rPr lang="de-DE" dirty="0"/>
            </a:br>
            <a:r>
              <a:rPr lang="en-US" sz="1800" b="0" u="sng" dirty="0">
                <a:solidFill>
                  <a:schemeClr val="tx2"/>
                </a:solidFill>
              </a:rPr>
              <a:t>R</a:t>
            </a:r>
            <a:r>
              <a:rPr lang="en-US" sz="1800" b="0" dirty="0">
                <a:solidFill>
                  <a:schemeClr val="tx2"/>
                </a:solidFill>
              </a:rPr>
              <a:t>esistance </a:t>
            </a:r>
            <a:r>
              <a:rPr lang="en-US" sz="1800" b="0" u="sng" dirty="0">
                <a:solidFill>
                  <a:schemeClr val="tx2"/>
                </a:solidFill>
              </a:rPr>
              <a:t>T</a:t>
            </a:r>
            <a:r>
              <a:rPr lang="en-US" sz="1800" b="0" dirty="0">
                <a:solidFill>
                  <a:schemeClr val="tx2"/>
                </a:solidFill>
              </a:rPr>
              <a:t>emperature </a:t>
            </a:r>
            <a:r>
              <a:rPr lang="en-US" sz="1800" b="0" u="sng" dirty="0" smtClean="0">
                <a:solidFill>
                  <a:schemeClr val="tx2"/>
                </a:solidFill>
              </a:rPr>
              <a:t>D</a:t>
            </a:r>
            <a:r>
              <a:rPr lang="en-US" sz="1800" b="0" dirty="0" smtClean="0">
                <a:solidFill>
                  <a:schemeClr val="tx2"/>
                </a:solidFill>
              </a:rPr>
              <a:t>etector</a:t>
            </a:r>
            <a:endParaRPr lang="en-US" sz="1800" b="0" dirty="0">
              <a:solidFill>
                <a:schemeClr val="tx2"/>
              </a:solidFill>
            </a:endParaRPr>
          </a:p>
        </p:txBody>
      </p:sp>
      <p:sp>
        <p:nvSpPr>
          <p:cNvPr id="1114115" name="Rectangle 3"/>
          <p:cNvSpPr>
            <a:spLocks noGrp="1" noChangeArrowheads="1"/>
          </p:cNvSpPr>
          <p:nvPr>
            <p:ph type="body" idx="1"/>
          </p:nvPr>
        </p:nvSpPr>
        <p:spPr>
          <a:xfrm>
            <a:off x="333375" y="1185863"/>
            <a:ext cx="8467725" cy="5051425"/>
          </a:xfrm>
        </p:spPr>
        <p:txBody>
          <a:bodyPr/>
          <a:lstStyle/>
          <a:p>
            <a:pPr marL="173038" indent="-173038">
              <a:lnSpc>
                <a:spcPct val="120000"/>
              </a:lnSpc>
              <a:spcBef>
                <a:spcPct val="0"/>
              </a:spcBef>
            </a:pPr>
            <a:r>
              <a:rPr lang="en-US" sz="1400" dirty="0"/>
              <a:t>Principle of Operation:</a:t>
            </a:r>
            <a:br>
              <a:rPr lang="en-US" sz="1400" dirty="0"/>
            </a:br>
            <a:r>
              <a:rPr lang="en-US" sz="1400" dirty="0"/>
              <a:t>Predictable resistance change</a:t>
            </a:r>
          </a:p>
          <a:p>
            <a:pPr marL="173038" indent="-173038">
              <a:lnSpc>
                <a:spcPct val="120000"/>
              </a:lnSpc>
              <a:spcBef>
                <a:spcPct val="0"/>
              </a:spcBef>
            </a:pPr>
            <a:r>
              <a:rPr lang="en-US" sz="1400" dirty="0"/>
              <a:t>Mostly made of Platinum</a:t>
            </a:r>
          </a:p>
          <a:p>
            <a:pPr marL="717550" lvl="1" indent="-179388">
              <a:lnSpc>
                <a:spcPct val="120000"/>
              </a:lnSpc>
              <a:spcBef>
                <a:spcPct val="0"/>
              </a:spcBef>
            </a:pPr>
            <a:r>
              <a:rPr lang="en-US" sz="1200" dirty="0"/>
              <a:t>linear resistance-temperature relationship</a:t>
            </a:r>
          </a:p>
          <a:p>
            <a:pPr marL="717550" lvl="1" indent="-179388">
              <a:lnSpc>
                <a:spcPct val="120000"/>
              </a:lnSpc>
              <a:spcBef>
                <a:spcPct val="0"/>
              </a:spcBef>
            </a:pPr>
            <a:r>
              <a:rPr lang="en-US" sz="1200" dirty="0" smtClean="0"/>
              <a:t>chemical inertness</a:t>
            </a:r>
            <a:endParaRPr lang="en-US" sz="600" dirty="0"/>
          </a:p>
          <a:p>
            <a:pPr marL="173038" indent="-173038">
              <a:lnSpc>
                <a:spcPct val="120000"/>
              </a:lnSpc>
              <a:spcBef>
                <a:spcPct val="0"/>
              </a:spcBef>
            </a:pPr>
            <a:r>
              <a:rPr lang="en-US" sz="1400" dirty="0"/>
              <a:t>Pt100 most common device used in industry</a:t>
            </a:r>
          </a:p>
          <a:p>
            <a:pPr marL="717550" lvl="1" indent="-179388">
              <a:lnSpc>
                <a:spcPct val="120000"/>
              </a:lnSpc>
              <a:spcBef>
                <a:spcPct val="0"/>
              </a:spcBef>
            </a:pPr>
            <a:r>
              <a:rPr lang="en-US" sz="1200" dirty="0"/>
              <a:t>Nominal Resistance </a:t>
            </a:r>
            <a:r>
              <a:rPr lang="en-US" sz="1200" dirty="0" smtClean="0"/>
              <a:t>R = 100</a:t>
            </a:r>
            <a:r>
              <a:rPr lang="en-US" sz="1200" dirty="0" smtClean="0">
                <a:cs typeface="Arial" charset="0"/>
              </a:rPr>
              <a:t>Ω</a:t>
            </a:r>
            <a:r>
              <a:rPr lang="en-US" sz="1200" dirty="0" smtClean="0"/>
              <a:t> </a:t>
            </a:r>
            <a:r>
              <a:rPr lang="en-US" sz="1200" dirty="0"/>
              <a:t>@ 0°C</a:t>
            </a:r>
          </a:p>
          <a:p>
            <a:pPr marL="717550" lvl="1" indent="-179388">
              <a:lnSpc>
                <a:spcPct val="120000"/>
              </a:lnSpc>
              <a:spcBef>
                <a:spcPct val="0"/>
              </a:spcBef>
            </a:pPr>
            <a:r>
              <a:rPr lang="en-US" sz="1200" dirty="0"/>
              <a:t>Sensitivity = 0.385</a:t>
            </a:r>
            <a:r>
              <a:rPr lang="en-US" sz="1200" dirty="0">
                <a:cs typeface="Arial" charset="0"/>
              </a:rPr>
              <a:t>Ω</a:t>
            </a:r>
            <a:r>
              <a:rPr lang="en-US" sz="1200" dirty="0"/>
              <a:t>/°C (typ.)</a:t>
            </a:r>
          </a:p>
          <a:p>
            <a:pPr marL="173038" indent="-173038">
              <a:lnSpc>
                <a:spcPct val="120000"/>
              </a:lnSpc>
              <a:spcBef>
                <a:spcPct val="0"/>
              </a:spcBef>
            </a:pPr>
            <a:r>
              <a:rPr lang="en-US" sz="1400" dirty="0"/>
              <a:t>Slowly replacing thermocouples in many industrial applications below 600°C</a:t>
            </a:r>
            <a:br>
              <a:rPr lang="en-US" sz="1400" dirty="0"/>
            </a:br>
            <a:r>
              <a:rPr lang="en-US" sz="1400" dirty="0"/>
              <a:t>due to higher accuracy, stability and repeatability</a:t>
            </a:r>
          </a:p>
          <a:p>
            <a:pPr marL="173038" indent="-173038">
              <a:lnSpc>
                <a:spcPct val="120000"/>
              </a:lnSpc>
              <a:spcBef>
                <a:spcPct val="0"/>
              </a:spcBef>
            </a:pPr>
            <a:r>
              <a:rPr lang="en-US" sz="1400" dirty="0"/>
              <a:t>2-, 3-, 4-wire types</a:t>
            </a:r>
          </a:p>
        </p:txBody>
      </p:sp>
      <p:sp>
        <p:nvSpPr>
          <p:cNvPr id="1114117" name="AutoShape 5"/>
          <p:cNvSpPr>
            <a:spLocks noChangeArrowheads="1"/>
          </p:cNvSpPr>
          <p:nvPr/>
        </p:nvSpPr>
        <p:spPr bwMode="auto">
          <a:xfrm>
            <a:off x="358775" y="4286250"/>
            <a:ext cx="3959225" cy="1943100"/>
          </a:xfrm>
          <a:prstGeom prst="roundRect">
            <a:avLst>
              <a:gd name="adj" fmla="val 6412"/>
            </a:avLst>
          </a:prstGeom>
          <a:gradFill rotWithShape="1">
            <a:gsLst>
              <a:gs pos="0">
                <a:srgbClr val="C9DBED">
                  <a:gamma/>
                  <a:tint val="51765"/>
                  <a:invGamma/>
                </a:srgbClr>
              </a:gs>
              <a:gs pos="100000">
                <a:srgbClr val="C9DBED"/>
              </a:gs>
            </a:gsLst>
            <a:lin ang="0" scaled="1"/>
          </a:gradFill>
          <a:ln w="25400" algn="ctr">
            <a:solidFill>
              <a:srgbClr val="336699"/>
            </a:solidFill>
            <a:round/>
            <a:headEnd/>
            <a:tailEnd/>
          </a:ln>
          <a:effectLst/>
        </p:spPr>
        <p:txBody>
          <a:bodyPr rIns="0"/>
          <a:lstStyle/>
          <a:p>
            <a:pPr marL="271463" indent="-271463" eaLnBrk="0" fontAlgn="base" hangingPunct="0">
              <a:spcBef>
                <a:spcPct val="20000"/>
              </a:spcBef>
              <a:spcAft>
                <a:spcPct val="20000"/>
              </a:spcAft>
              <a:buClr>
                <a:srgbClr val="336699"/>
              </a:buClr>
              <a:buFont typeface="Wingdings" pitchFamily="2" charset="2"/>
              <a:buChar char="è"/>
            </a:pPr>
            <a:endParaRPr lang="en-US" altLang="zh-CN" sz="800" b="1" dirty="0">
              <a:solidFill>
                <a:srgbClr val="000000"/>
              </a:solidFill>
              <a:ea typeface="SimSun" pitchFamily="2" charset="-122"/>
              <a:cs typeface="Arial" charset="0"/>
            </a:endParaRPr>
          </a:p>
          <a:p>
            <a:pPr marL="271463" indent="-271463" eaLnBrk="0" fontAlgn="base" hangingPunct="0">
              <a:spcBef>
                <a:spcPct val="40000"/>
              </a:spcBef>
              <a:spcAft>
                <a:spcPct val="40000"/>
              </a:spcAft>
              <a:buClr>
                <a:srgbClr val="336699"/>
              </a:buClr>
              <a:buFont typeface="Wingdings" pitchFamily="2" charset="2"/>
              <a:buChar char="è"/>
            </a:pPr>
            <a:r>
              <a:rPr lang="en-US" altLang="zh-CN" sz="1200" b="1" dirty="0">
                <a:solidFill>
                  <a:srgbClr val="000000"/>
                </a:solidFill>
                <a:ea typeface="SimSun" pitchFamily="2" charset="-122"/>
                <a:cs typeface="Arial" charset="0"/>
              </a:rPr>
              <a:t>High accuracy: </a:t>
            </a:r>
            <a:r>
              <a:rPr lang="en-US" sz="1200" b="1" dirty="0">
                <a:solidFill>
                  <a:srgbClr val="000000"/>
                </a:solidFill>
                <a:cs typeface="Arial" charset="0"/>
              </a:rPr>
              <a:t>&lt; ±1°C</a:t>
            </a:r>
            <a:endParaRPr lang="en-US" altLang="zh-CN" sz="1200" b="1" dirty="0">
              <a:solidFill>
                <a:srgbClr val="000000"/>
              </a:solidFill>
              <a:ea typeface="SimSun" pitchFamily="2" charset="-122"/>
              <a:cs typeface="Arial" charset="0"/>
            </a:endParaRPr>
          </a:p>
          <a:p>
            <a:pPr marL="271463" indent="-271463" eaLnBrk="0" fontAlgn="base" hangingPunct="0">
              <a:spcBef>
                <a:spcPct val="40000"/>
              </a:spcBef>
              <a:spcAft>
                <a:spcPct val="40000"/>
              </a:spcAft>
              <a:buClr>
                <a:srgbClr val="336699"/>
              </a:buClr>
              <a:buFont typeface="Wingdings" pitchFamily="2" charset="2"/>
              <a:buChar char="è"/>
            </a:pPr>
            <a:r>
              <a:rPr lang="en-US" altLang="zh-CN" sz="1200" b="1" dirty="0">
                <a:solidFill>
                  <a:srgbClr val="000000"/>
                </a:solidFill>
                <a:ea typeface="SimSun" pitchFamily="2" charset="-122"/>
                <a:cs typeface="Arial" charset="0"/>
              </a:rPr>
              <a:t>Best stability over time</a:t>
            </a:r>
          </a:p>
          <a:p>
            <a:pPr marL="271463" indent="-271463" eaLnBrk="0" fontAlgn="base" hangingPunct="0">
              <a:spcBef>
                <a:spcPct val="40000"/>
              </a:spcBef>
              <a:spcAft>
                <a:spcPct val="40000"/>
              </a:spcAft>
              <a:buClr>
                <a:srgbClr val="336699"/>
              </a:buClr>
              <a:buFont typeface="Wingdings" pitchFamily="2" charset="2"/>
              <a:buChar char="è"/>
            </a:pPr>
            <a:r>
              <a:rPr lang="en-US" altLang="zh-CN" sz="1200" b="1" dirty="0">
                <a:solidFill>
                  <a:srgbClr val="000000"/>
                </a:solidFill>
                <a:ea typeface="SimSun" pitchFamily="2" charset="-122"/>
                <a:cs typeface="Arial" charset="0"/>
              </a:rPr>
              <a:t>Temperature range: </a:t>
            </a:r>
            <a:r>
              <a:rPr lang="en-US" sz="1200" b="1" dirty="0">
                <a:solidFill>
                  <a:srgbClr val="000000"/>
                </a:solidFill>
                <a:cs typeface="Arial" charset="0"/>
              </a:rPr>
              <a:t>-200°C to +850°C</a:t>
            </a:r>
          </a:p>
          <a:p>
            <a:pPr marL="271463" indent="-271463" eaLnBrk="0" fontAlgn="base" hangingPunct="0">
              <a:spcBef>
                <a:spcPct val="40000"/>
              </a:spcBef>
              <a:spcAft>
                <a:spcPct val="40000"/>
              </a:spcAft>
              <a:buClr>
                <a:srgbClr val="336699"/>
              </a:buClr>
              <a:buFont typeface="Wingdings" pitchFamily="2" charset="2"/>
              <a:buChar char="è"/>
            </a:pPr>
            <a:r>
              <a:rPr lang="en-US" sz="1200" b="1" dirty="0">
                <a:solidFill>
                  <a:srgbClr val="000000"/>
                </a:solidFill>
                <a:cs typeface="Arial" charset="0"/>
              </a:rPr>
              <a:t>Good linearity</a:t>
            </a:r>
          </a:p>
          <a:p>
            <a:pPr marL="271463" indent="-271463" eaLnBrk="0" fontAlgn="base" hangingPunct="0">
              <a:spcBef>
                <a:spcPct val="40000"/>
              </a:spcBef>
              <a:spcAft>
                <a:spcPct val="40000"/>
              </a:spcAft>
              <a:buClr>
                <a:srgbClr val="336699"/>
              </a:buClr>
              <a:buFont typeface="Wingdings" pitchFamily="2" charset="2"/>
              <a:buChar char="è"/>
            </a:pPr>
            <a:endParaRPr lang="en-US" altLang="zh-CN" sz="1200" b="1" dirty="0">
              <a:solidFill>
                <a:srgbClr val="000000"/>
              </a:solidFill>
              <a:ea typeface="SimSun" pitchFamily="2" charset="-122"/>
              <a:cs typeface="Arial" charset="0"/>
            </a:endParaRPr>
          </a:p>
        </p:txBody>
      </p:sp>
      <p:sp>
        <p:nvSpPr>
          <p:cNvPr id="1114118" name="AutoShape 6"/>
          <p:cNvSpPr>
            <a:spLocks noChangeArrowheads="1"/>
          </p:cNvSpPr>
          <p:nvPr/>
        </p:nvSpPr>
        <p:spPr bwMode="auto">
          <a:xfrm>
            <a:off x="587375" y="4076700"/>
            <a:ext cx="1438275" cy="360363"/>
          </a:xfrm>
          <a:prstGeom prst="roundRect">
            <a:avLst>
              <a:gd name="adj" fmla="val 19046"/>
            </a:avLst>
          </a:prstGeom>
          <a:solidFill>
            <a:schemeClr val="bg1"/>
          </a:solidFill>
          <a:ln w="28575" algn="ctr">
            <a:solidFill>
              <a:srgbClr val="336699"/>
            </a:solidFill>
            <a:round/>
            <a:headEnd/>
            <a:tailEnd/>
          </a:ln>
          <a:effectLst/>
        </p:spPr>
        <p:txBody>
          <a:bodyPr anchor="ctr">
            <a:spAutoFit/>
          </a:bodyPr>
          <a:lstStyle/>
          <a:p>
            <a:pPr algn="ctr" eaLnBrk="0" fontAlgn="base" hangingPunct="0">
              <a:spcBef>
                <a:spcPct val="20000"/>
              </a:spcBef>
              <a:spcAft>
                <a:spcPct val="0"/>
              </a:spcAft>
            </a:pPr>
            <a:r>
              <a:rPr lang="en-US" sz="1400" b="1" dirty="0">
                <a:solidFill>
                  <a:srgbClr val="336699"/>
                </a:solidFill>
                <a:cs typeface="Arial" charset="0"/>
              </a:rPr>
              <a:t>Advantages</a:t>
            </a:r>
          </a:p>
        </p:txBody>
      </p:sp>
      <p:sp>
        <p:nvSpPr>
          <p:cNvPr id="1114119" name="AutoShape 7"/>
          <p:cNvSpPr>
            <a:spLocks noChangeArrowheads="1"/>
          </p:cNvSpPr>
          <p:nvPr/>
        </p:nvSpPr>
        <p:spPr bwMode="auto">
          <a:xfrm>
            <a:off x="4824413" y="4286250"/>
            <a:ext cx="3959225" cy="1943100"/>
          </a:xfrm>
          <a:prstGeom prst="roundRect">
            <a:avLst>
              <a:gd name="adj" fmla="val 6412"/>
            </a:avLst>
          </a:prstGeom>
          <a:gradFill rotWithShape="1">
            <a:gsLst>
              <a:gs pos="0">
                <a:srgbClr val="C9DBED">
                  <a:gamma/>
                  <a:tint val="51765"/>
                  <a:invGamma/>
                </a:srgbClr>
              </a:gs>
              <a:gs pos="100000">
                <a:srgbClr val="C9DBED"/>
              </a:gs>
            </a:gsLst>
            <a:lin ang="0" scaled="1"/>
          </a:gradFill>
          <a:ln w="25400" algn="ctr">
            <a:solidFill>
              <a:srgbClr val="336699"/>
            </a:solidFill>
            <a:round/>
            <a:headEnd/>
            <a:tailEnd/>
          </a:ln>
          <a:effectLst/>
        </p:spPr>
        <p:txBody>
          <a:bodyPr rIns="0"/>
          <a:lstStyle/>
          <a:p>
            <a:pPr marL="271463" indent="-271463" eaLnBrk="0" fontAlgn="base" hangingPunct="0">
              <a:spcBef>
                <a:spcPct val="20000"/>
              </a:spcBef>
              <a:spcAft>
                <a:spcPct val="20000"/>
              </a:spcAft>
              <a:buClr>
                <a:srgbClr val="336699"/>
              </a:buClr>
              <a:buFont typeface="Wingdings" pitchFamily="2" charset="2"/>
              <a:buChar char="è"/>
            </a:pPr>
            <a:endParaRPr lang="en-US" altLang="zh-CN" sz="800" b="1" dirty="0">
              <a:solidFill>
                <a:srgbClr val="000000"/>
              </a:solidFill>
              <a:ea typeface="SimSun" pitchFamily="2" charset="-122"/>
              <a:cs typeface="Arial" charset="0"/>
            </a:endParaRPr>
          </a:p>
          <a:p>
            <a:pPr marL="271463" indent="-271463" eaLnBrk="0" fontAlgn="base" hangingPunct="0">
              <a:spcBef>
                <a:spcPct val="40000"/>
              </a:spcBef>
              <a:spcAft>
                <a:spcPct val="40000"/>
              </a:spcAft>
              <a:buClr>
                <a:srgbClr val="336699"/>
              </a:buClr>
              <a:buFont typeface="Wingdings" pitchFamily="2" charset="2"/>
              <a:buChar char="è"/>
            </a:pPr>
            <a:r>
              <a:rPr lang="en-US" altLang="zh-CN" sz="1200" b="1" dirty="0">
                <a:solidFill>
                  <a:srgbClr val="000000"/>
                </a:solidFill>
                <a:ea typeface="SimSun" pitchFamily="2" charset="-122"/>
                <a:cs typeface="Arial" charset="0"/>
              </a:rPr>
              <a:t>Expensive</a:t>
            </a:r>
          </a:p>
          <a:p>
            <a:pPr marL="271463" indent="-271463" eaLnBrk="0" fontAlgn="base" hangingPunct="0">
              <a:spcBef>
                <a:spcPct val="40000"/>
              </a:spcBef>
              <a:spcAft>
                <a:spcPct val="40000"/>
              </a:spcAft>
              <a:buClr>
                <a:srgbClr val="336699"/>
              </a:buClr>
              <a:buFont typeface="Wingdings" pitchFamily="2" charset="2"/>
              <a:buChar char="è"/>
            </a:pPr>
            <a:r>
              <a:rPr lang="en-US" altLang="zh-CN" sz="1200" b="1" dirty="0">
                <a:solidFill>
                  <a:srgbClr val="000000"/>
                </a:solidFill>
                <a:ea typeface="SimSun" pitchFamily="2" charset="-122"/>
                <a:cs typeface="Arial" charset="0"/>
              </a:rPr>
              <a:t>Excitation required</a:t>
            </a:r>
          </a:p>
          <a:p>
            <a:pPr marL="271463" indent="-271463" eaLnBrk="0" fontAlgn="base" hangingPunct="0">
              <a:spcBef>
                <a:spcPct val="40000"/>
              </a:spcBef>
              <a:spcAft>
                <a:spcPct val="40000"/>
              </a:spcAft>
              <a:buClr>
                <a:srgbClr val="336699"/>
              </a:buClr>
              <a:buFont typeface="Wingdings" pitchFamily="2" charset="2"/>
              <a:buChar char="è"/>
            </a:pPr>
            <a:r>
              <a:rPr lang="en-US" altLang="zh-CN" sz="1200" b="1" dirty="0">
                <a:solidFill>
                  <a:srgbClr val="000000"/>
                </a:solidFill>
                <a:ea typeface="SimSun" pitchFamily="2" charset="-122"/>
                <a:cs typeface="Arial" charset="0"/>
              </a:rPr>
              <a:t>Self-heating</a:t>
            </a:r>
          </a:p>
          <a:p>
            <a:pPr marL="271463" indent="-271463" eaLnBrk="0" fontAlgn="base" hangingPunct="0">
              <a:spcBef>
                <a:spcPct val="40000"/>
              </a:spcBef>
              <a:spcAft>
                <a:spcPct val="40000"/>
              </a:spcAft>
              <a:buClr>
                <a:srgbClr val="336699"/>
              </a:buClr>
              <a:buFont typeface="Wingdings" pitchFamily="2" charset="2"/>
              <a:buChar char="è"/>
            </a:pPr>
            <a:r>
              <a:rPr lang="en-US" altLang="zh-CN" sz="1200" b="1" dirty="0">
                <a:solidFill>
                  <a:srgbClr val="000000"/>
                </a:solidFill>
                <a:ea typeface="SimSun" pitchFamily="2" charset="-122"/>
                <a:cs typeface="Arial" charset="0"/>
              </a:rPr>
              <a:t>Lead resistance</a:t>
            </a:r>
          </a:p>
          <a:p>
            <a:pPr marL="271463" indent="-271463" eaLnBrk="0" fontAlgn="base" hangingPunct="0">
              <a:spcBef>
                <a:spcPct val="40000"/>
              </a:spcBef>
              <a:spcAft>
                <a:spcPct val="40000"/>
              </a:spcAft>
              <a:buClr>
                <a:srgbClr val="336699"/>
              </a:buClr>
              <a:buFont typeface="Wingdings" pitchFamily="2" charset="2"/>
              <a:buChar char="è"/>
            </a:pPr>
            <a:r>
              <a:rPr lang="en-US" altLang="zh-CN" sz="1200" b="1" dirty="0">
                <a:solidFill>
                  <a:srgbClr val="000000"/>
                </a:solidFill>
                <a:ea typeface="SimSun" pitchFamily="2" charset="-122"/>
                <a:cs typeface="Arial" charset="0"/>
              </a:rPr>
              <a:t>Low sensitivity</a:t>
            </a:r>
          </a:p>
        </p:txBody>
      </p:sp>
      <p:sp>
        <p:nvSpPr>
          <p:cNvPr id="1114120" name="AutoShape 8"/>
          <p:cNvSpPr>
            <a:spLocks noChangeArrowheads="1"/>
          </p:cNvSpPr>
          <p:nvPr/>
        </p:nvSpPr>
        <p:spPr bwMode="auto">
          <a:xfrm>
            <a:off x="5053013" y="4076700"/>
            <a:ext cx="1571625" cy="360363"/>
          </a:xfrm>
          <a:prstGeom prst="roundRect">
            <a:avLst>
              <a:gd name="adj" fmla="val 19046"/>
            </a:avLst>
          </a:prstGeom>
          <a:solidFill>
            <a:schemeClr val="bg1"/>
          </a:solidFill>
          <a:ln w="28575" algn="ctr">
            <a:solidFill>
              <a:srgbClr val="336699"/>
            </a:solidFill>
            <a:round/>
            <a:headEnd/>
            <a:tailEnd/>
          </a:ln>
          <a:effectLst/>
        </p:spPr>
        <p:txBody>
          <a:bodyPr anchor="ctr">
            <a:spAutoFit/>
          </a:bodyPr>
          <a:lstStyle/>
          <a:p>
            <a:pPr algn="ctr" eaLnBrk="0" fontAlgn="base" hangingPunct="0">
              <a:spcBef>
                <a:spcPct val="20000"/>
              </a:spcBef>
              <a:spcAft>
                <a:spcPct val="0"/>
              </a:spcAft>
            </a:pPr>
            <a:r>
              <a:rPr lang="en-US" sz="1400" b="1" dirty="0">
                <a:solidFill>
                  <a:srgbClr val="336699"/>
                </a:solidFill>
                <a:cs typeface="Arial" charset="0"/>
              </a:rPr>
              <a:t>Disadvantages</a:t>
            </a:r>
          </a:p>
        </p:txBody>
      </p:sp>
      <p:pic>
        <p:nvPicPr>
          <p:cNvPr id="22530" name="Picture 2"/>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6942531" y="2776051"/>
            <a:ext cx="968094" cy="134642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4280622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
          <p:cNvPicPr>
            <a:picLocks noChangeAspect="1" noChangeArrowheads="1"/>
          </p:cNvPicPr>
          <p:nvPr/>
        </p:nvPicPr>
        <p:blipFill>
          <a:blip r:embed="rId4" cstate="print"/>
          <a:srcRect/>
          <a:stretch>
            <a:fillRect/>
          </a:stretch>
        </p:blipFill>
        <p:spPr bwMode="auto">
          <a:xfrm>
            <a:off x="3903708" y="849218"/>
            <a:ext cx="5477360" cy="4236957"/>
          </a:xfrm>
          <a:prstGeom prst="rect">
            <a:avLst/>
          </a:prstGeom>
          <a:noFill/>
          <a:ln w="9525">
            <a:noFill/>
            <a:miter lim="800000"/>
            <a:headEnd/>
            <a:tailEnd/>
          </a:ln>
        </p:spPr>
      </p:pic>
      <p:sp>
        <p:nvSpPr>
          <p:cNvPr id="2" name="Title 1"/>
          <p:cNvSpPr>
            <a:spLocks noGrp="1"/>
          </p:cNvSpPr>
          <p:nvPr>
            <p:ph type="title"/>
          </p:nvPr>
        </p:nvSpPr>
        <p:spPr/>
        <p:txBody>
          <a:bodyPr/>
          <a:lstStyle/>
          <a:p>
            <a:r>
              <a:rPr lang="de-DE" dirty="0"/>
              <a:t>RTD Excitation Methods (III)</a:t>
            </a:r>
            <a:br>
              <a:rPr lang="de-DE" dirty="0"/>
            </a:br>
            <a:r>
              <a:rPr lang="de-DE" dirty="0"/>
              <a:t>Current, Ratiometric</a:t>
            </a:r>
            <a:endParaRPr lang="en-US" dirty="0"/>
          </a:p>
        </p:txBody>
      </p:sp>
      <p:sp>
        <p:nvSpPr>
          <p:cNvPr id="3" name="Content Placeholder 2"/>
          <p:cNvSpPr>
            <a:spLocks noGrp="1"/>
          </p:cNvSpPr>
          <p:nvPr>
            <p:ph idx="1"/>
          </p:nvPr>
        </p:nvSpPr>
        <p:spPr/>
        <p:txBody>
          <a:bodyPr/>
          <a:lstStyle/>
          <a:p>
            <a:r>
              <a:rPr lang="de-DE" dirty="0"/>
              <a:t>Step </a:t>
            </a:r>
            <a:r>
              <a:rPr lang="de-DE" dirty="0" smtClean="0"/>
              <a:t>1: </a:t>
            </a:r>
            <a:r>
              <a:rPr lang="de-DE" dirty="0"/>
              <a:t>Measure V</a:t>
            </a:r>
            <a:r>
              <a:rPr lang="de-DE" baseline="-25000" dirty="0"/>
              <a:t>1</a:t>
            </a:r>
            <a:r>
              <a:rPr lang="de-DE" dirty="0"/>
              <a:t> to determine RTD </a:t>
            </a:r>
            <a:r>
              <a:rPr lang="de-DE" dirty="0" smtClean="0"/>
              <a:t>resistance</a:t>
            </a:r>
          </a:p>
          <a:p>
            <a:r>
              <a:rPr lang="de-DE" dirty="0"/>
              <a:t>Code ~ </a:t>
            </a:r>
            <a:r>
              <a:rPr lang="de-DE" dirty="0" smtClean="0"/>
              <a:t>R</a:t>
            </a:r>
            <a:r>
              <a:rPr lang="de-DE" baseline="-25000" dirty="0" smtClean="0"/>
              <a:t>RTD</a:t>
            </a:r>
            <a:r>
              <a:rPr lang="de-DE" dirty="0" smtClean="0"/>
              <a:t>/R</a:t>
            </a:r>
            <a:r>
              <a:rPr lang="de-DE" baseline="-25000" dirty="0" smtClean="0"/>
              <a:t>REF</a:t>
            </a:r>
            <a:endParaRPr lang="de-DE" baseline="-25000" dirty="0"/>
          </a:p>
          <a:p>
            <a:endParaRPr lang="de-DE" baseline="-25000" dirty="0"/>
          </a:p>
          <a:p>
            <a:endParaRPr lang="de-DE" baseline="-25000" dirty="0"/>
          </a:p>
          <a:p>
            <a:endParaRPr lang="de-DE" baseline="-25000" dirty="0"/>
          </a:p>
          <a:p>
            <a:endParaRPr lang="de-DE" baseline="-25000" dirty="0"/>
          </a:p>
          <a:p>
            <a:pPr>
              <a:buNone/>
            </a:pPr>
            <a:r>
              <a:rPr lang="de-DE" dirty="0">
                <a:solidFill>
                  <a:srgbClr val="DE0000"/>
                </a:solidFill>
              </a:rPr>
              <a:t>R</a:t>
            </a:r>
            <a:r>
              <a:rPr lang="de-DE" baseline="-25000" dirty="0">
                <a:solidFill>
                  <a:srgbClr val="DE0000"/>
                </a:solidFill>
              </a:rPr>
              <a:t>LEAD</a:t>
            </a:r>
            <a:r>
              <a:rPr lang="de-DE" dirty="0">
                <a:solidFill>
                  <a:srgbClr val="DE0000"/>
                </a:solidFill>
              </a:rPr>
              <a:t> Cancellation:</a:t>
            </a:r>
          </a:p>
          <a:p>
            <a:endParaRPr lang="de-DE" baseline="-25000" dirty="0">
              <a:solidFill>
                <a:schemeClr val="tx2"/>
              </a:solidFill>
            </a:endParaRPr>
          </a:p>
          <a:p>
            <a:endParaRPr lang="en-US" dirty="0">
              <a:solidFill>
                <a:srgbClr val="FF0000"/>
              </a:solidFill>
            </a:endParaRPr>
          </a:p>
        </p:txBody>
      </p:sp>
      <p:graphicFrame>
        <p:nvGraphicFramePr>
          <p:cNvPr id="19" name="Object 18"/>
          <p:cNvGraphicFramePr>
            <a:graphicFrameLocks noChangeAspect="1"/>
          </p:cNvGraphicFramePr>
          <p:nvPr>
            <p:extLst>
              <p:ext uri="{D42A27DB-BD31-4B8C-83A1-F6EECF244321}">
                <p14:modId xmlns:p14="http://schemas.microsoft.com/office/powerpoint/2010/main" xmlns="" val="2221796778"/>
              </p:ext>
            </p:extLst>
          </p:nvPr>
        </p:nvGraphicFramePr>
        <p:xfrm>
          <a:off x="430035" y="3592865"/>
          <a:ext cx="3017838" cy="647700"/>
        </p:xfrm>
        <a:graphic>
          <a:graphicData uri="http://schemas.openxmlformats.org/presentationml/2006/ole">
            <p:oleObj spid="_x0000_s19458" name="Equation" r:id="rId5" imgW="2070000" imgH="457200" progId="Equation.3">
              <p:embed/>
            </p:oleObj>
          </a:graphicData>
        </a:graphic>
      </p:graphicFrame>
      <p:graphicFrame>
        <p:nvGraphicFramePr>
          <p:cNvPr id="20" name="Object 19"/>
          <p:cNvGraphicFramePr>
            <a:graphicFrameLocks noChangeAspect="1"/>
          </p:cNvGraphicFramePr>
          <p:nvPr>
            <p:extLst>
              <p:ext uri="{D42A27DB-BD31-4B8C-83A1-F6EECF244321}">
                <p14:modId xmlns:p14="http://schemas.microsoft.com/office/powerpoint/2010/main" xmlns="" val="2051991765"/>
              </p:ext>
            </p:extLst>
          </p:nvPr>
        </p:nvGraphicFramePr>
        <p:xfrm>
          <a:off x="431800" y="5151438"/>
          <a:ext cx="3267075" cy="303212"/>
        </p:xfrm>
        <a:graphic>
          <a:graphicData uri="http://schemas.openxmlformats.org/presentationml/2006/ole">
            <p:oleObj spid="_x0000_s19459" name="Equation" r:id="rId6" imgW="2234880" imgH="215640" progId="Equation.3">
              <p:embed/>
            </p:oleObj>
          </a:graphicData>
        </a:graphic>
      </p:graphicFrame>
      <p:graphicFrame>
        <p:nvGraphicFramePr>
          <p:cNvPr id="21" name="Object 20"/>
          <p:cNvGraphicFramePr>
            <a:graphicFrameLocks noChangeAspect="1"/>
          </p:cNvGraphicFramePr>
          <p:nvPr>
            <p:extLst>
              <p:ext uri="{D42A27DB-BD31-4B8C-83A1-F6EECF244321}">
                <p14:modId xmlns:p14="http://schemas.microsoft.com/office/powerpoint/2010/main" xmlns="" val="2342944422"/>
              </p:ext>
            </p:extLst>
          </p:nvPr>
        </p:nvGraphicFramePr>
        <p:xfrm>
          <a:off x="431800" y="5487283"/>
          <a:ext cx="2511425" cy="301625"/>
        </p:xfrm>
        <a:graphic>
          <a:graphicData uri="http://schemas.openxmlformats.org/presentationml/2006/ole">
            <p:oleObj spid="_x0000_s19460" name="Equation" r:id="rId7" imgW="1726920" imgH="215640" progId="Equation.3">
              <p:embed/>
            </p:oleObj>
          </a:graphicData>
        </a:graphic>
      </p:graphicFrame>
      <p:graphicFrame>
        <p:nvGraphicFramePr>
          <p:cNvPr id="23" name="Object 22"/>
          <p:cNvGraphicFramePr>
            <a:graphicFrameLocks noChangeAspect="1"/>
          </p:cNvGraphicFramePr>
          <p:nvPr>
            <p:extLst>
              <p:ext uri="{D42A27DB-BD31-4B8C-83A1-F6EECF244321}">
                <p14:modId xmlns:p14="http://schemas.microsoft.com/office/powerpoint/2010/main" xmlns="" val="126520100"/>
              </p:ext>
            </p:extLst>
          </p:nvPr>
        </p:nvGraphicFramePr>
        <p:xfrm>
          <a:off x="431800" y="4742217"/>
          <a:ext cx="3432175" cy="303212"/>
        </p:xfrm>
        <a:graphic>
          <a:graphicData uri="http://schemas.openxmlformats.org/presentationml/2006/ole">
            <p:oleObj spid="_x0000_s19461" name="Equation" r:id="rId8" imgW="2349360" imgH="215640" progId="Equation.3">
              <p:embed/>
            </p:oleObj>
          </a:graphicData>
        </a:graphic>
      </p:graphicFrame>
      <p:graphicFrame>
        <p:nvGraphicFramePr>
          <p:cNvPr id="24" name="Object 23"/>
          <p:cNvGraphicFramePr>
            <a:graphicFrameLocks noChangeAspect="1"/>
          </p:cNvGraphicFramePr>
          <p:nvPr>
            <p:extLst>
              <p:ext uri="{D42A27DB-BD31-4B8C-83A1-F6EECF244321}">
                <p14:modId xmlns:p14="http://schemas.microsoft.com/office/powerpoint/2010/main" xmlns="" val="2603153730"/>
              </p:ext>
            </p:extLst>
          </p:nvPr>
        </p:nvGraphicFramePr>
        <p:xfrm>
          <a:off x="431800" y="4406901"/>
          <a:ext cx="4105275" cy="301625"/>
        </p:xfrm>
        <a:graphic>
          <a:graphicData uri="http://schemas.openxmlformats.org/presentationml/2006/ole">
            <p:oleObj spid="_x0000_s19462" name="Equation" r:id="rId9" imgW="2806560" imgH="215640" progId="Equation.3">
              <p:embed/>
            </p:oleObj>
          </a:graphicData>
        </a:graphic>
      </p:graphicFrame>
      <p:graphicFrame>
        <p:nvGraphicFramePr>
          <p:cNvPr id="25" name="Object 24"/>
          <p:cNvGraphicFramePr>
            <a:graphicFrameLocks noChangeAspect="1"/>
          </p:cNvGraphicFramePr>
          <p:nvPr>
            <p:extLst>
              <p:ext uri="{D42A27DB-BD31-4B8C-83A1-F6EECF244321}">
                <p14:modId xmlns:p14="http://schemas.microsoft.com/office/powerpoint/2010/main" xmlns="" val="4182384118"/>
              </p:ext>
            </p:extLst>
          </p:nvPr>
        </p:nvGraphicFramePr>
        <p:xfrm>
          <a:off x="431800" y="5964238"/>
          <a:ext cx="2944813" cy="303212"/>
        </p:xfrm>
        <a:graphic>
          <a:graphicData uri="http://schemas.openxmlformats.org/presentationml/2006/ole">
            <p:oleObj spid="_x0000_s19463" name="Equation" r:id="rId10" imgW="2019240" imgH="215640" progId="Equation.3">
              <p:embed/>
            </p:oleObj>
          </a:graphicData>
        </a:graphic>
      </p:graphicFrame>
    </p:spTree>
    <p:extLst>
      <p:ext uri="{BB962C8B-B14F-4D97-AF65-F5344CB8AC3E}">
        <p14:creationId xmlns:p14="http://schemas.microsoft.com/office/powerpoint/2010/main" xmlns="" val="142883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ADS1247 example</a:t>
            </a:r>
            <a:endParaRPr lang="en-US" dirty="0"/>
          </a:p>
        </p:txBody>
      </p:sp>
      <p:sp>
        <p:nvSpPr>
          <p:cNvPr id="3" name="Text Placeholder 2"/>
          <p:cNvSpPr>
            <a:spLocks noGrp="1"/>
          </p:cNvSpPr>
          <p:nvPr>
            <p:ph type="body" idx="1"/>
          </p:nvPr>
        </p:nvSpPr>
        <p:spPr/>
        <p:txBody>
          <a:bodyPr/>
          <a:lstStyle/>
          <a:p>
            <a:r>
              <a:rPr lang="de-DE" dirty="0" smtClean="0"/>
              <a:t>3-wire RTD Measurement</a:t>
            </a:r>
            <a:endParaRPr lang="en-US" dirty="0" smtClean="0"/>
          </a:p>
          <a:p>
            <a:r>
              <a:rPr lang="en-US" dirty="0" smtClean="0"/>
              <a:t>Step-by-Step Design Procedure</a:t>
            </a:r>
            <a:endParaRPr lang="en-US" dirty="0"/>
          </a:p>
        </p:txBody>
      </p:sp>
      <p:pic>
        <p:nvPicPr>
          <p:cNvPr id="47106"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681662" y="372529"/>
            <a:ext cx="3116104" cy="403336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4" name="TextBox 3"/>
          <p:cNvSpPr txBox="1"/>
          <p:nvPr/>
        </p:nvSpPr>
        <p:spPr>
          <a:xfrm>
            <a:off x="6562879" y="4442509"/>
            <a:ext cx="1353670" cy="369332"/>
          </a:xfrm>
          <a:prstGeom prst="rect">
            <a:avLst/>
          </a:prstGeom>
          <a:noFill/>
        </p:spPr>
        <p:txBody>
          <a:bodyPr wrap="square" rtlCol="0">
            <a:spAutoFit/>
          </a:bodyPr>
          <a:lstStyle/>
          <a:p>
            <a:pPr algn="ctr" fontAlgn="base">
              <a:spcBef>
                <a:spcPct val="0"/>
              </a:spcBef>
              <a:spcAft>
                <a:spcPct val="0"/>
              </a:spcAft>
            </a:pPr>
            <a:r>
              <a:rPr lang="en-US" b="1" u="sng" dirty="0">
                <a:solidFill>
                  <a:srgbClr val="DE0000"/>
                </a:solidFill>
                <a:cs typeface="Arial" charset="0"/>
                <a:hlinkClick r:id="rId3"/>
              </a:rPr>
              <a:t>TIPD120</a:t>
            </a:r>
            <a:endParaRPr lang="en-US" b="1" u="sng" dirty="0">
              <a:solidFill>
                <a:srgbClr val="DE0000"/>
              </a:solidFill>
              <a:cs typeface="Arial" charset="0"/>
            </a:endParaRPr>
          </a:p>
        </p:txBody>
      </p:sp>
    </p:spTree>
    <p:extLst>
      <p:ext uri="{BB962C8B-B14F-4D97-AF65-F5344CB8AC3E}">
        <p14:creationId xmlns:p14="http://schemas.microsoft.com/office/powerpoint/2010/main" xmlns="" val="6158969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1121" name="Picture 1"/>
          <p:cNvPicPr>
            <a:picLocks noChangeAspect="1" noChangeArrowheads="1"/>
          </p:cNvPicPr>
          <p:nvPr/>
        </p:nvPicPr>
        <p:blipFill>
          <a:blip r:embed="rId2" cstate="print"/>
          <a:srcRect/>
          <a:stretch>
            <a:fillRect/>
          </a:stretch>
        </p:blipFill>
        <p:spPr bwMode="auto">
          <a:xfrm>
            <a:off x="3406870" y="2156179"/>
            <a:ext cx="5712438" cy="4018490"/>
          </a:xfrm>
          <a:prstGeom prst="rect">
            <a:avLst/>
          </a:prstGeom>
          <a:noFill/>
          <a:ln w="9525">
            <a:noFill/>
            <a:miter lim="800000"/>
            <a:headEnd/>
            <a:tailEnd/>
          </a:ln>
        </p:spPr>
      </p:pic>
      <p:sp>
        <p:nvSpPr>
          <p:cNvPr id="2" name="Title 1"/>
          <p:cNvSpPr>
            <a:spLocks noGrp="1"/>
          </p:cNvSpPr>
          <p:nvPr>
            <p:ph type="title"/>
          </p:nvPr>
        </p:nvSpPr>
        <p:spPr/>
        <p:txBody>
          <a:bodyPr/>
          <a:lstStyle/>
          <a:p>
            <a:r>
              <a:rPr lang="en-US" dirty="0" smtClean="0"/>
              <a:t>Step-by-Step Example with ADS1247</a:t>
            </a:r>
            <a:endParaRPr lang="en-US" dirty="0"/>
          </a:p>
        </p:txBody>
      </p:sp>
      <p:sp>
        <p:nvSpPr>
          <p:cNvPr id="3" name="Content Placeholder 2"/>
          <p:cNvSpPr>
            <a:spLocks noGrp="1"/>
          </p:cNvSpPr>
          <p:nvPr>
            <p:ph idx="1"/>
          </p:nvPr>
        </p:nvSpPr>
        <p:spPr/>
        <p:txBody>
          <a:bodyPr/>
          <a:lstStyle/>
          <a:p>
            <a:r>
              <a:rPr lang="en-US" dirty="0" smtClean="0"/>
              <a:t>System Requirements:</a:t>
            </a:r>
          </a:p>
          <a:p>
            <a:pPr lvl="1"/>
            <a:r>
              <a:rPr lang="en-US" dirty="0"/>
              <a:t>RTD Type: 3-Wire </a:t>
            </a:r>
            <a:r>
              <a:rPr lang="en-US" dirty="0" smtClean="0"/>
              <a:t>Pt100</a:t>
            </a:r>
          </a:p>
          <a:p>
            <a:pPr lvl="1"/>
            <a:r>
              <a:rPr lang="en-US" dirty="0" smtClean="0"/>
              <a:t>Temperature </a:t>
            </a:r>
            <a:r>
              <a:rPr lang="en-US" dirty="0"/>
              <a:t>Range: -200°C to 850°C </a:t>
            </a:r>
          </a:p>
          <a:p>
            <a:pPr lvl="1"/>
            <a:r>
              <a:rPr lang="en-US" dirty="0" smtClean="0"/>
              <a:t>Supply Voltage: AVDD = 3.3V</a:t>
            </a:r>
          </a:p>
          <a:p>
            <a:pPr lvl="1"/>
            <a:r>
              <a:rPr lang="en-US" dirty="0" smtClean="0"/>
              <a:t>50/60Hz Rejection</a:t>
            </a:r>
          </a:p>
          <a:p>
            <a:pPr lvl="1"/>
            <a:endParaRPr lang="en-US" dirty="0"/>
          </a:p>
          <a:p>
            <a:r>
              <a:rPr lang="en-US" dirty="0" smtClean="0"/>
              <a:t>Design Considerations:</a:t>
            </a:r>
          </a:p>
          <a:p>
            <a:pPr lvl="1"/>
            <a:r>
              <a:rPr lang="en-US" dirty="0" smtClean="0"/>
              <a:t>Data Rate</a:t>
            </a:r>
          </a:p>
          <a:p>
            <a:pPr lvl="1"/>
            <a:r>
              <a:rPr lang="en-US" dirty="0" smtClean="0"/>
              <a:t>IDAC magnitude</a:t>
            </a:r>
          </a:p>
          <a:p>
            <a:pPr lvl="1"/>
            <a:r>
              <a:rPr lang="en-US" dirty="0" smtClean="0"/>
              <a:t>R</a:t>
            </a:r>
            <a:r>
              <a:rPr lang="en-US" baseline="-25000" dirty="0" smtClean="0"/>
              <a:t>REF</a:t>
            </a:r>
          </a:p>
          <a:p>
            <a:pPr lvl="1"/>
            <a:r>
              <a:rPr lang="en-US" dirty="0" smtClean="0"/>
              <a:t>Gain</a:t>
            </a:r>
          </a:p>
          <a:p>
            <a:pPr lvl="1"/>
            <a:r>
              <a:rPr lang="en-US" dirty="0" smtClean="0"/>
              <a:t>Low-pass Filters</a:t>
            </a:r>
          </a:p>
          <a:p>
            <a:pPr lvl="1"/>
            <a:endParaRPr lang="en-US" dirty="0" smtClean="0"/>
          </a:p>
          <a:p>
            <a:pPr lvl="1"/>
            <a:endParaRPr lang="en-US" dirty="0" smtClean="0"/>
          </a:p>
        </p:txBody>
      </p:sp>
    </p:spTree>
    <p:extLst>
      <p:ext uri="{BB962C8B-B14F-4D97-AF65-F5344CB8AC3E}">
        <p14:creationId xmlns:p14="http://schemas.microsoft.com/office/powerpoint/2010/main" xmlns="" val="131006475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Selecting Data Rate</a:t>
            </a:r>
            <a:endParaRPr lang="en-US" dirty="0"/>
          </a:p>
        </p:txBody>
      </p:sp>
      <p:sp>
        <p:nvSpPr>
          <p:cNvPr id="3" name="Content Placeholder 2"/>
          <p:cNvSpPr>
            <a:spLocks noGrp="1"/>
          </p:cNvSpPr>
          <p:nvPr>
            <p:ph idx="1"/>
          </p:nvPr>
        </p:nvSpPr>
        <p:spPr/>
        <p:txBody>
          <a:bodyPr/>
          <a:lstStyle/>
          <a:p>
            <a:r>
              <a:rPr lang="en-US" dirty="0" smtClean="0"/>
              <a:t>At Data Rate = 20SPS or less, the ADS1247 offers simultaneous 50/60Hz rejection</a:t>
            </a:r>
          </a:p>
          <a:p>
            <a:endParaRPr lang="en-US" dirty="0"/>
          </a:p>
        </p:txBody>
      </p:sp>
      <p:pic>
        <p:nvPicPr>
          <p:cNvPr id="26626"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962806" y="2014406"/>
            <a:ext cx="5419725" cy="3886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10" name="Rectangle 9"/>
          <p:cNvSpPr/>
          <p:nvPr/>
        </p:nvSpPr>
        <p:spPr>
          <a:xfrm>
            <a:off x="3804357" y="3691467"/>
            <a:ext cx="485421" cy="120914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spTree>
    <p:extLst>
      <p:ext uri="{BB962C8B-B14F-4D97-AF65-F5344CB8AC3E}">
        <p14:creationId xmlns:p14="http://schemas.microsoft.com/office/powerpoint/2010/main" xmlns="" val="177359933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Selecting IDAC Value</a:t>
            </a:r>
            <a:endParaRPr lang="en-US" dirty="0"/>
          </a:p>
        </p:txBody>
      </p:sp>
      <p:sp>
        <p:nvSpPr>
          <p:cNvPr id="3" name="Content Placeholder 2"/>
          <p:cNvSpPr>
            <a:spLocks noGrp="1"/>
          </p:cNvSpPr>
          <p:nvPr>
            <p:ph idx="1"/>
          </p:nvPr>
        </p:nvSpPr>
        <p:spPr>
          <a:xfrm>
            <a:off x="333375" y="1048468"/>
            <a:ext cx="8485772" cy="4945932"/>
          </a:xfrm>
        </p:spPr>
        <p:txBody>
          <a:bodyPr/>
          <a:lstStyle/>
          <a:p>
            <a:r>
              <a:rPr lang="de-DE" dirty="0" smtClean="0"/>
              <a:t>Larger values produce larger signals – better resolution! (good, right?)</a:t>
            </a:r>
          </a:p>
          <a:p>
            <a:r>
              <a:rPr lang="de-DE" dirty="0" smtClean="0"/>
              <a:t>Causes for concern with large IDAC values:</a:t>
            </a:r>
          </a:p>
          <a:p>
            <a:pPr marL="684212" lvl="1" indent="-342900">
              <a:buFont typeface="+mj-lt"/>
              <a:buAutoNum type="arabicPeriod"/>
            </a:pPr>
            <a:r>
              <a:rPr lang="de-DE" dirty="0"/>
              <a:t>Self-heating of RTD</a:t>
            </a:r>
          </a:p>
          <a:p>
            <a:pPr marL="684212" lvl="1" indent="-342900">
              <a:buFont typeface="+mj-lt"/>
              <a:buAutoNum type="arabicPeriod"/>
            </a:pPr>
            <a:r>
              <a:rPr lang="de-DE" dirty="0" smtClean="0"/>
              <a:t>IDAC compliance voltage</a:t>
            </a:r>
          </a:p>
          <a:p>
            <a:pPr marL="336550" indent="-342900"/>
            <a:r>
              <a:rPr lang="de-DE" dirty="0" smtClean="0"/>
              <a:t>Start with 250</a:t>
            </a:r>
            <a:r>
              <a:rPr lang="el-GR" dirty="0" smtClean="0"/>
              <a:t>μ</a:t>
            </a:r>
            <a:r>
              <a:rPr lang="en-US" dirty="0" smtClean="0"/>
              <a:t>A </a:t>
            </a:r>
            <a:r>
              <a:rPr lang="de-DE" dirty="0" smtClean="0"/>
              <a:t>– 1mA</a:t>
            </a:r>
          </a:p>
        </p:txBody>
      </p:sp>
      <p:pic>
        <p:nvPicPr>
          <p:cNvPr id="6" name="Picture 5"/>
          <p:cNvPicPr/>
          <p:nvPr/>
        </p:nvPicPr>
        <p:blipFill>
          <a:blip r:embed="rId3" cstate="print"/>
          <a:srcRect t="8057" r="3487"/>
          <a:stretch>
            <a:fillRect/>
          </a:stretch>
        </p:blipFill>
        <p:spPr bwMode="auto">
          <a:xfrm>
            <a:off x="2681556" y="2243454"/>
            <a:ext cx="6139078" cy="403405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Selecting R</a:t>
            </a:r>
            <a:r>
              <a:rPr lang="de-DE" baseline="-25000" dirty="0" smtClean="0"/>
              <a:t>REF</a:t>
            </a:r>
            <a:endParaRPr lang="en-US" baseline="-25000" dirty="0"/>
          </a:p>
        </p:txBody>
      </p:sp>
      <p:sp>
        <p:nvSpPr>
          <p:cNvPr id="3" name="Content Placeholder 2"/>
          <p:cNvSpPr>
            <a:spLocks noGrp="1"/>
          </p:cNvSpPr>
          <p:nvPr>
            <p:ph idx="1"/>
          </p:nvPr>
        </p:nvSpPr>
        <p:spPr/>
        <p:txBody>
          <a:bodyPr/>
          <a:lstStyle/>
          <a:p>
            <a:r>
              <a:rPr lang="de-DE" dirty="0" smtClean="0"/>
              <a:t>Select R</a:t>
            </a:r>
            <a:r>
              <a:rPr lang="de-DE" baseline="-25000" dirty="0" smtClean="0"/>
              <a:t>REF</a:t>
            </a:r>
            <a:r>
              <a:rPr lang="de-DE" dirty="0" smtClean="0"/>
              <a:t> such that V</a:t>
            </a:r>
            <a:r>
              <a:rPr lang="de-DE" baseline="-25000" dirty="0" smtClean="0"/>
              <a:t>REF</a:t>
            </a:r>
            <a:r>
              <a:rPr lang="de-DE" dirty="0" smtClean="0"/>
              <a:t> is </a:t>
            </a:r>
            <a:r>
              <a:rPr lang="de-DE" dirty="0" smtClean="0"/>
              <a:t>~40% to 50% of AVDD:</a:t>
            </a:r>
            <a:endParaRPr lang="de-DE" dirty="0" smtClean="0"/>
          </a:p>
          <a:p>
            <a:endParaRPr lang="de-DE" dirty="0"/>
          </a:p>
          <a:p>
            <a:endParaRPr lang="de-DE" dirty="0" smtClean="0"/>
          </a:p>
          <a:p>
            <a:endParaRPr lang="de-DE" dirty="0"/>
          </a:p>
          <a:p>
            <a:r>
              <a:rPr lang="de-DE" dirty="0" smtClean="0"/>
              <a:t>R</a:t>
            </a:r>
            <a:r>
              <a:rPr lang="de-DE" baseline="-25000" dirty="0" smtClean="0"/>
              <a:t>REF</a:t>
            </a:r>
            <a:r>
              <a:rPr lang="de-DE" dirty="0" smtClean="0"/>
              <a:t> should be chosen with tight tolerance and low temperature drift</a:t>
            </a:r>
          </a:p>
          <a:p>
            <a:pPr lvl="1"/>
            <a:r>
              <a:rPr lang="de-DE" dirty="0" smtClean="0"/>
              <a:t>DC errors in R</a:t>
            </a:r>
            <a:r>
              <a:rPr lang="de-DE" baseline="-25000" dirty="0" smtClean="0"/>
              <a:t>REF</a:t>
            </a:r>
            <a:r>
              <a:rPr lang="de-DE" dirty="0" smtClean="0"/>
              <a:t> </a:t>
            </a:r>
            <a:r>
              <a:rPr lang="de-DE" i="1" u="sng" dirty="0" smtClean="0"/>
              <a:t>directly</a:t>
            </a:r>
            <a:r>
              <a:rPr lang="de-DE" dirty="0" smtClean="0"/>
              <a:t> affect the uncalibrated measurement gain error</a:t>
            </a:r>
          </a:p>
          <a:p>
            <a:pPr lvl="1"/>
            <a:r>
              <a:rPr lang="de-DE" dirty="0" smtClean="0"/>
              <a:t>Typical drift for R</a:t>
            </a:r>
            <a:r>
              <a:rPr lang="de-DE" baseline="-25000" dirty="0" smtClean="0"/>
              <a:t>REF</a:t>
            </a:r>
            <a:r>
              <a:rPr lang="de-DE" dirty="0" smtClean="0"/>
              <a:t> = 5 – 20ppm/</a:t>
            </a:r>
            <a:r>
              <a:rPr lang="en-US" dirty="0" smtClean="0"/>
              <a:t>°C</a:t>
            </a:r>
            <a:endParaRPr lang="de-DE" dirty="0" smtClean="0"/>
          </a:p>
          <a:p>
            <a:endParaRPr lang="de-DE" dirty="0" smtClean="0"/>
          </a:p>
          <a:p>
            <a:r>
              <a:rPr lang="de-DE" dirty="0" smtClean="0"/>
              <a:t>Calculation:</a:t>
            </a:r>
          </a:p>
          <a:p>
            <a:pPr marL="341312" lvl="1" indent="0">
              <a:buNone/>
            </a:pPr>
            <a:endParaRPr lang="de-DE" dirty="0" smtClean="0"/>
          </a:p>
          <a:p>
            <a:endParaRPr lang="en-US" dirty="0"/>
          </a:p>
        </p:txBody>
      </p:sp>
      <p:sp>
        <p:nvSpPr>
          <p:cNvPr id="10" name="Rectangle 15"/>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endParaRPr lang="en-US" dirty="0">
              <a:solidFill>
                <a:srgbClr val="000000"/>
              </a:solidFill>
              <a:cs typeface="Arial" charset="0"/>
            </a:endParaRPr>
          </a:p>
        </p:txBody>
      </p:sp>
      <p:grpSp>
        <p:nvGrpSpPr>
          <p:cNvPr id="4" name="Group 14"/>
          <p:cNvGrpSpPr/>
          <p:nvPr/>
        </p:nvGrpSpPr>
        <p:grpSpPr>
          <a:xfrm>
            <a:off x="2891113" y="1752418"/>
            <a:ext cx="3361774" cy="549275"/>
            <a:chOff x="3061465" y="1752418"/>
            <a:chExt cx="3361774" cy="549275"/>
          </a:xfrm>
        </p:grpSpPr>
        <p:graphicFrame>
          <p:nvGraphicFramePr>
            <p:cNvPr id="7" name="Object 6"/>
            <p:cNvGraphicFramePr>
              <a:graphicFrameLocks noChangeAspect="1"/>
            </p:cNvGraphicFramePr>
            <p:nvPr>
              <p:extLst>
                <p:ext uri="{D42A27DB-BD31-4B8C-83A1-F6EECF244321}">
                  <p14:modId xmlns:p14="http://schemas.microsoft.com/office/powerpoint/2010/main" xmlns="" val="22035235"/>
                </p:ext>
              </p:extLst>
            </p:nvPr>
          </p:nvGraphicFramePr>
          <p:xfrm>
            <a:off x="3061465" y="1780199"/>
            <a:ext cx="1227137" cy="493712"/>
          </p:xfrm>
          <a:graphic>
            <a:graphicData uri="http://schemas.openxmlformats.org/presentationml/2006/ole">
              <p:oleObj spid="_x0000_s20482" name="Equation" r:id="rId4" imgW="838080" imgH="342720" progId="Equation.3">
                <p:embed/>
              </p:oleObj>
            </a:graphicData>
          </a:graphic>
        </p:graphicFrame>
        <p:graphicFrame>
          <p:nvGraphicFramePr>
            <p:cNvPr id="12" name="Object 11"/>
            <p:cNvGraphicFramePr>
              <a:graphicFrameLocks noChangeAspect="1"/>
            </p:cNvGraphicFramePr>
            <p:nvPr>
              <p:extLst>
                <p:ext uri="{D42A27DB-BD31-4B8C-83A1-F6EECF244321}">
                  <p14:modId xmlns:p14="http://schemas.microsoft.com/office/powerpoint/2010/main" xmlns="" val="2712359853"/>
                </p:ext>
              </p:extLst>
            </p:nvPr>
          </p:nvGraphicFramePr>
          <p:xfrm>
            <a:off x="5065927" y="1752418"/>
            <a:ext cx="1357312" cy="549275"/>
          </p:xfrm>
          <a:graphic>
            <a:graphicData uri="http://schemas.openxmlformats.org/presentationml/2006/ole">
              <p:oleObj spid="_x0000_s20483" name="Equation" r:id="rId5" imgW="927000" imgH="380880" progId="Equation.3">
                <p:embed/>
              </p:oleObj>
            </a:graphicData>
          </a:graphic>
        </p:graphicFrame>
      </p:grpSp>
      <p:grpSp>
        <p:nvGrpSpPr>
          <p:cNvPr id="5" name="Group 16"/>
          <p:cNvGrpSpPr/>
          <p:nvPr/>
        </p:nvGrpSpPr>
        <p:grpSpPr>
          <a:xfrm>
            <a:off x="2498023" y="5168013"/>
            <a:ext cx="4384630" cy="512589"/>
            <a:chOff x="2499478" y="5146497"/>
            <a:chExt cx="4384630" cy="512589"/>
          </a:xfrm>
        </p:grpSpPr>
        <p:graphicFrame>
          <p:nvGraphicFramePr>
            <p:cNvPr id="13" name="Object 12"/>
            <p:cNvGraphicFramePr>
              <a:graphicFrameLocks noChangeAspect="1"/>
            </p:cNvGraphicFramePr>
            <p:nvPr>
              <p:extLst>
                <p:ext uri="{D42A27DB-BD31-4B8C-83A1-F6EECF244321}">
                  <p14:modId xmlns:p14="http://schemas.microsoft.com/office/powerpoint/2010/main" xmlns="" val="464537549"/>
                </p:ext>
              </p:extLst>
            </p:nvPr>
          </p:nvGraphicFramePr>
          <p:xfrm>
            <a:off x="2499478" y="5165373"/>
            <a:ext cx="1784350" cy="493713"/>
          </p:xfrm>
          <a:graphic>
            <a:graphicData uri="http://schemas.openxmlformats.org/presentationml/2006/ole">
              <p:oleObj spid="_x0000_s20484" name="Equation" r:id="rId6" imgW="1218960" imgH="342720" progId="Equation.3">
                <p:embed/>
              </p:oleObj>
            </a:graphicData>
          </a:graphic>
        </p:graphicFrame>
        <p:graphicFrame>
          <p:nvGraphicFramePr>
            <p:cNvPr id="14" name="Object 13"/>
            <p:cNvGraphicFramePr>
              <a:graphicFrameLocks noChangeAspect="1"/>
            </p:cNvGraphicFramePr>
            <p:nvPr>
              <p:extLst>
                <p:ext uri="{D42A27DB-BD31-4B8C-83A1-F6EECF244321}">
                  <p14:modId xmlns:p14="http://schemas.microsoft.com/office/powerpoint/2010/main" xmlns="" val="2720021988"/>
                </p:ext>
              </p:extLst>
            </p:nvPr>
          </p:nvGraphicFramePr>
          <p:xfrm>
            <a:off x="4894971" y="5146497"/>
            <a:ext cx="1989137" cy="493712"/>
          </p:xfrm>
          <a:graphic>
            <a:graphicData uri="http://schemas.openxmlformats.org/presentationml/2006/ole">
              <p:oleObj spid="_x0000_s20485" name="Equation" r:id="rId7" imgW="1358640" imgH="342720" progId="Equation.3">
                <p:embed/>
              </p:oleObj>
            </a:graphicData>
          </a:graphic>
        </p:graphicFrame>
      </p:grpSp>
      <p:graphicFrame>
        <p:nvGraphicFramePr>
          <p:cNvPr id="16" name="Object 15"/>
          <p:cNvGraphicFramePr>
            <a:graphicFrameLocks noChangeAspect="1"/>
          </p:cNvGraphicFramePr>
          <p:nvPr>
            <p:extLst>
              <p:ext uri="{D42A27DB-BD31-4B8C-83A1-F6EECF244321}">
                <p14:modId xmlns:p14="http://schemas.microsoft.com/office/powerpoint/2010/main" xmlns="" val="1537853546"/>
              </p:ext>
            </p:extLst>
          </p:nvPr>
        </p:nvGraphicFramePr>
        <p:xfrm>
          <a:off x="640080" y="4741117"/>
          <a:ext cx="2268538" cy="311150"/>
        </p:xfrm>
        <a:graphic>
          <a:graphicData uri="http://schemas.openxmlformats.org/presentationml/2006/ole">
            <p:oleObj spid="_x0000_s20486" name="Equation" r:id="rId8" imgW="1549080" imgH="215640" progId="Equation.3">
              <p:embed/>
            </p:oleObj>
          </a:graphicData>
        </a:graphic>
      </p:graphicFrame>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Selecting Gain</a:t>
            </a:r>
            <a:endParaRPr lang="en-US" dirty="0"/>
          </a:p>
        </p:txBody>
      </p:sp>
      <p:sp>
        <p:nvSpPr>
          <p:cNvPr id="3" name="Content Placeholder 2"/>
          <p:cNvSpPr>
            <a:spLocks noGrp="1"/>
          </p:cNvSpPr>
          <p:nvPr>
            <p:ph idx="1"/>
          </p:nvPr>
        </p:nvSpPr>
        <p:spPr/>
        <p:txBody>
          <a:bodyPr/>
          <a:lstStyle/>
          <a:p>
            <a:r>
              <a:rPr lang="de-DE" dirty="0" smtClean="0"/>
              <a:t>The largest gain will yield the best resolution per °C</a:t>
            </a:r>
          </a:p>
          <a:p>
            <a:r>
              <a:rPr lang="de-DE" dirty="0" smtClean="0"/>
              <a:t>Choose gain such that ADC input signal is still less than V</a:t>
            </a:r>
            <a:r>
              <a:rPr lang="de-DE" baseline="-25000" dirty="0" smtClean="0"/>
              <a:t>REF</a:t>
            </a:r>
            <a:r>
              <a:rPr lang="de-DE" dirty="0" smtClean="0"/>
              <a:t> at the max temperature</a:t>
            </a:r>
          </a:p>
          <a:p>
            <a:endParaRPr lang="de-DE" dirty="0"/>
          </a:p>
          <a:p>
            <a:r>
              <a:rPr lang="de-DE" dirty="0" smtClean="0"/>
              <a:t>Calculation:</a:t>
            </a:r>
          </a:p>
          <a:p>
            <a:endParaRPr lang="de-DE" dirty="0" smtClean="0"/>
          </a:p>
          <a:p>
            <a:endParaRPr lang="de-DE" dirty="0"/>
          </a:p>
          <a:p>
            <a:endParaRPr lang="de-DE" dirty="0" smtClean="0"/>
          </a:p>
          <a:p>
            <a:endParaRPr lang="de-DE" dirty="0" smtClean="0"/>
          </a:p>
          <a:p>
            <a:endParaRPr lang="de-DE" dirty="0"/>
          </a:p>
        </p:txBody>
      </p:sp>
      <p:graphicFrame>
        <p:nvGraphicFramePr>
          <p:cNvPr id="4" name="Object 3"/>
          <p:cNvGraphicFramePr>
            <a:graphicFrameLocks noChangeAspect="1"/>
          </p:cNvGraphicFramePr>
          <p:nvPr>
            <p:extLst>
              <p:ext uri="{D42A27DB-BD31-4B8C-83A1-F6EECF244321}">
                <p14:modId xmlns:p14="http://schemas.microsoft.com/office/powerpoint/2010/main" xmlns="" val="388642120"/>
              </p:ext>
            </p:extLst>
          </p:nvPr>
        </p:nvGraphicFramePr>
        <p:xfrm>
          <a:off x="2784475" y="4181475"/>
          <a:ext cx="3562350" cy="630238"/>
        </p:xfrm>
        <a:graphic>
          <a:graphicData uri="http://schemas.openxmlformats.org/presentationml/2006/ole">
            <p:oleObj spid="_x0000_s21506" name="Equation" r:id="rId4" imgW="2438280" imgH="444240" progId="Equation.3">
              <p:embed/>
            </p:oleObj>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xmlns="" val="2063428466"/>
              </p:ext>
            </p:extLst>
          </p:nvPr>
        </p:nvGraphicFramePr>
        <p:xfrm>
          <a:off x="640080" y="3143250"/>
          <a:ext cx="3455987" cy="603250"/>
        </p:xfrm>
        <a:graphic>
          <a:graphicData uri="http://schemas.openxmlformats.org/presentationml/2006/ole">
            <p:oleObj spid="_x0000_s21507" name="Equation" r:id="rId5" imgW="2361960" imgH="419040" progId="Equation.3">
              <p:embed/>
            </p:oleObj>
          </a:graphicData>
        </a:graphic>
      </p:graphicFrame>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Input and Reference Filters (I)</a:t>
            </a:r>
            <a:endParaRPr lang="en-US" dirty="0"/>
          </a:p>
        </p:txBody>
      </p:sp>
      <p:pic>
        <p:nvPicPr>
          <p:cNvPr id="270337" name="Picture 1"/>
          <p:cNvPicPr>
            <a:picLocks noChangeAspect="1" noChangeArrowheads="1"/>
          </p:cNvPicPr>
          <p:nvPr/>
        </p:nvPicPr>
        <p:blipFill>
          <a:blip r:embed="rId3" cstate="print"/>
          <a:srcRect/>
          <a:stretch>
            <a:fillRect/>
          </a:stretch>
        </p:blipFill>
        <p:spPr bwMode="auto">
          <a:xfrm>
            <a:off x="835378" y="930790"/>
            <a:ext cx="7439378" cy="5233329"/>
          </a:xfrm>
          <a:prstGeom prst="rect">
            <a:avLst/>
          </a:prstGeom>
          <a:noFill/>
          <a:ln w="9525">
            <a:noFill/>
            <a:miter lim="800000"/>
            <a:headEnd/>
            <a:tailEnd/>
          </a:ln>
        </p:spPr>
      </p:pic>
    </p:spTree>
    <p:extLst>
      <p:ext uri="{BB962C8B-B14F-4D97-AF65-F5344CB8AC3E}">
        <p14:creationId xmlns:p14="http://schemas.microsoft.com/office/powerpoint/2010/main" xmlns="" val="169010028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Input and Reference Filters (II)</a:t>
            </a:r>
            <a:endParaRPr lang="en-US" dirty="0"/>
          </a:p>
        </p:txBody>
      </p:sp>
      <p:sp>
        <p:nvSpPr>
          <p:cNvPr id="3" name="Content Placeholder 2"/>
          <p:cNvSpPr>
            <a:spLocks noGrp="1"/>
          </p:cNvSpPr>
          <p:nvPr>
            <p:ph idx="1"/>
          </p:nvPr>
        </p:nvSpPr>
        <p:spPr/>
        <p:txBody>
          <a:bodyPr/>
          <a:lstStyle/>
          <a:p>
            <a:r>
              <a:rPr lang="en-US" dirty="0" smtClean="0"/>
              <a:t>Used to filter high-frequency noise from aliasing into ADC </a:t>
            </a:r>
            <a:r>
              <a:rPr lang="en-US" dirty="0" err="1" smtClean="0"/>
              <a:t>passband</a:t>
            </a:r>
            <a:endParaRPr lang="en-US" dirty="0" smtClean="0"/>
          </a:p>
          <a:p>
            <a:pPr marL="227013" lvl="1" indent="-227013">
              <a:spcBef>
                <a:spcPts val="800"/>
              </a:spcBef>
              <a:buFontTx/>
              <a:buChar char="•"/>
            </a:pPr>
            <a:r>
              <a:rPr lang="en-US" dirty="0" smtClean="0"/>
              <a:t>At 20 SPS, ADS1247 has -3 dB bandwidth of 14.8 Hz</a:t>
            </a:r>
            <a:r>
              <a:rPr lang="en-US" dirty="0"/>
              <a:t>. </a:t>
            </a:r>
            <a:endParaRPr lang="en-US" dirty="0" smtClean="0"/>
          </a:p>
          <a:p>
            <a:pPr marL="227013" lvl="1" indent="-227013">
              <a:spcBef>
                <a:spcPts val="800"/>
              </a:spcBef>
              <a:buFontTx/>
              <a:buChar char="•"/>
            </a:pPr>
            <a:r>
              <a:rPr lang="en-US" dirty="0" smtClean="0"/>
              <a:t>f</a:t>
            </a:r>
            <a:r>
              <a:rPr lang="en-US" baseline="-25000" dirty="0" smtClean="0"/>
              <a:t>-3dB_Dif</a:t>
            </a:r>
            <a:r>
              <a:rPr lang="en-US" dirty="0" smtClean="0"/>
              <a:t> </a:t>
            </a:r>
            <a:r>
              <a:rPr lang="en-US" dirty="0"/>
              <a:t>≈ 10 x f</a:t>
            </a:r>
            <a:r>
              <a:rPr lang="en-US" baseline="-25000" dirty="0"/>
              <a:t>-3dB_DR</a:t>
            </a:r>
            <a:r>
              <a:rPr lang="en-US" dirty="0"/>
              <a:t> </a:t>
            </a:r>
          </a:p>
          <a:p>
            <a:endParaRPr lang="en-US" dirty="0" smtClean="0"/>
          </a:p>
          <a:p>
            <a:r>
              <a:rPr lang="en-US" dirty="0" smtClean="0"/>
              <a:t>RTD </a:t>
            </a:r>
            <a:r>
              <a:rPr lang="en-US" dirty="0"/>
              <a:t>i</a:t>
            </a:r>
            <a:r>
              <a:rPr lang="en-US" dirty="0" smtClean="0"/>
              <a:t>nput and reference filters should have </a:t>
            </a:r>
            <a:r>
              <a:rPr lang="en-US" i="1" u="sng" dirty="0" smtClean="0"/>
              <a:t>matching</a:t>
            </a:r>
            <a:r>
              <a:rPr lang="en-US" dirty="0" smtClean="0"/>
              <a:t> cutoff frequencies</a:t>
            </a:r>
          </a:p>
          <a:p>
            <a:pPr lvl="1"/>
            <a:r>
              <a:rPr lang="en-US" dirty="0" smtClean="0"/>
              <a:t>If noise appears on the RTD input, but not the reference, it will not be cancelled in the ratiometric configuration</a:t>
            </a:r>
          </a:p>
          <a:p>
            <a:pPr lvl="1"/>
            <a:r>
              <a:rPr lang="en-US" dirty="0" smtClean="0"/>
              <a:t>The RTD will change resistance over temperature;</a:t>
            </a:r>
            <a:br>
              <a:rPr lang="en-US" dirty="0" smtClean="0"/>
            </a:br>
            <a:r>
              <a:rPr lang="en-US" dirty="0" smtClean="0"/>
              <a:t>use the mid-point of the temperature range to calculate input filter</a:t>
            </a:r>
          </a:p>
          <a:p>
            <a:pPr lvl="1"/>
            <a:r>
              <a:rPr lang="de-DE" dirty="0"/>
              <a:t>App Note: </a:t>
            </a:r>
            <a:r>
              <a:rPr lang="en-US" u="sng" dirty="0">
                <a:hlinkClick r:id="rId2"/>
              </a:rPr>
              <a:t>http://www.ti.com/lit/pdf/sbaa201</a:t>
            </a:r>
            <a:endParaRPr lang="en-US" u="sng" dirty="0"/>
          </a:p>
          <a:p>
            <a:pPr marL="341312" lvl="1" indent="0">
              <a:buNone/>
            </a:pPr>
            <a:endParaRPr lang="en-US" dirty="0" smtClean="0"/>
          </a:p>
          <a:p>
            <a:pPr marL="341312" lvl="1" indent="0">
              <a:buNone/>
            </a:pPr>
            <a:endParaRPr lang="en-US" dirty="0" smtClean="0"/>
          </a:p>
          <a:p>
            <a:pPr marL="0" indent="0">
              <a:buNone/>
            </a:pPr>
            <a:endParaRPr lang="en-US" dirty="0" smtClean="0"/>
          </a:p>
          <a:p>
            <a:pPr marL="0" indent="0">
              <a:buNone/>
            </a:pPr>
            <a:endParaRPr lang="en-US" dirty="0" smtClean="0"/>
          </a:p>
        </p:txBody>
      </p:sp>
    </p:spTree>
    <p:extLst>
      <p:ext uri="{BB962C8B-B14F-4D97-AF65-F5344CB8AC3E}">
        <p14:creationId xmlns:p14="http://schemas.microsoft.com/office/powerpoint/2010/main" xmlns="" val="404970458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checks</a:t>
            </a:r>
            <a:endParaRPr lang="en-US" dirty="0"/>
          </a:p>
        </p:txBody>
      </p:sp>
      <p:sp>
        <p:nvSpPr>
          <p:cNvPr id="3" name="Text Placeholder 2"/>
          <p:cNvSpPr>
            <a:spLocks noGrp="1"/>
          </p:cNvSpPr>
          <p:nvPr>
            <p:ph type="body" idx="1"/>
          </p:nvPr>
        </p:nvSpPr>
        <p:spPr/>
        <p:txBody>
          <a:bodyPr/>
          <a:lstStyle/>
          <a:p>
            <a:r>
              <a:rPr lang="en-US" dirty="0" smtClean="0"/>
              <a:t>IDAC Compliance</a:t>
            </a:r>
          </a:p>
          <a:p>
            <a:r>
              <a:rPr lang="en-US" dirty="0" smtClean="0"/>
              <a:t>Input Common-Mode Voltage</a:t>
            </a:r>
          </a:p>
        </p:txBody>
      </p:sp>
    </p:spTree>
    <p:extLst>
      <p:ext uri="{BB962C8B-B14F-4D97-AF65-F5344CB8AC3E}">
        <p14:creationId xmlns:p14="http://schemas.microsoft.com/office/powerpoint/2010/main" xmlns="" val="10574560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dirty="0" smtClean="0"/>
              <a:t>What is an RTD made of?</a:t>
            </a:r>
          </a:p>
        </p:txBody>
      </p:sp>
      <p:sp>
        <p:nvSpPr>
          <p:cNvPr id="10243" name="Rectangle 3"/>
          <p:cNvSpPr>
            <a:spLocks noGrp="1" noChangeArrowheads="1"/>
          </p:cNvSpPr>
          <p:nvPr>
            <p:ph type="body" idx="1"/>
          </p:nvPr>
        </p:nvSpPr>
        <p:spPr>
          <a:xfrm>
            <a:off x="346075" y="855663"/>
            <a:ext cx="8467725" cy="1644650"/>
          </a:xfrm>
        </p:spPr>
        <p:txBody>
          <a:bodyPr/>
          <a:lstStyle/>
          <a:p>
            <a:r>
              <a:rPr lang="en-US" dirty="0" smtClean="0"/>
              <a:t>Platinum (</a:t>
            </a:r>
            <a:r>
              <a:rPr lang="en-US" dirty="0" err="1" smtClean="0"/>
              <a:t>Pt</a:t>
            </a:r>
            <a:r>
              <a:rPr lang="en-US" dirty="0" smtClean="0"/>
              <a:t>)</a:t>
            </a:r>
          </a:p>
          <a:p>
            <a:r>
              <a:rPr lang="en-US" dirty="0" smtClean="0"/>
              <a:t>Nickel (Ni)</a:t>
            </a:r>
          </a:p>
          <a:p>
            <a:r>
              <a:rPr lang="en-US" dirty="0" smtClean="0"/>
              <a:t>Copper (Cu)</a:t>
            </a:r>
          </a:p>
          <a:p>
            <a:pPr>
              <a:buFontTx/>
              <a:buNone/>
            </a:pPr>
            <a:endParaRPr lang="en-US" dirty="0" smtClean="0"/>
          </a:p>
          <a:p>
            <a:pPr>
              <a:buFontTx/>
              <a:buNone/>
            </a:pPr>
            <a:endParaRPr lang="en-US" dirty="0" smtClean="0"/>
          </a:p>
          <a:p>
            <a:pPr>
              <a:buFontTx/>
              <a:buNone/>
            </a:pPr>
            <a:endParaRPr lang="en-US" dirty="0" smtClean="0"/>
          </a:p>
        </p:txBody>
      </p:sp>
      <p:graphicFrame>
        <p:nvGraphicFramePr>
          <p:cNvPr id="202844" name="Group 92"/>
          <p:cNvGraphicFramePr>
            <a:graphicFrameLocks noGrp="1"/>
          </p:cNvGraphicFramePr>
          <p:nvPr>
            <p:extLst>
              <p:ext uri="{D42A27DB-BD31-4B8C-83A1-F6EECF244321}">
                <p14:modId xmlns:p14="http://schemas.microsoft.com/office/powerpoint/2010/main" xmlns="" val="1360517994"/>
              </p:ext>
            </p:extLst>
          </p:nvPr>
        </p:nvGraphicFramePr>
        <p:xfrm>
          <a:off x="6055359" y="758825"/>
          <a:ext cx="2610803" cy="2225222"/>
        </p:xfrm>
        <a:graphic>
          <a:graphicData uri="http://schemas.openxmlformats.org/drawingml/2006/table">
            <a:tbl>
              <a:tblPr/>
              <a:tblGrid>
                <a:gridCol w="1386797"/>
                <a:gridCol w="1224006"/>
              </a:tblGrid>
              <a:tr h="461653">
                <a:tc>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dirty="0" smtClean="0">
                          <a:ln>
                            <a:noFill/>
                          </a:ln>
                          <a:solidFill>
                            <a:schemeClr val="tx1"/>
                          </a:solidFill>
                          <a:effectLst/>
                          <a:latin typeface="Arial" charset="0"/>
                          <a:cs typeface="Arial" charset="0"/>
                        </a:rPr>
                        <a:t>Metal</a:t>
                      </a:r>
                      <a:endParaRPr kumimoji="0" lang="en-US" sz="1300" b="1" i="0" u="none" strike="noStrike" cap="none" normalizeH="0" baseline="0" dirty="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smtClean="0">
                          <a:ln>
                            <a:noFill/>
                          </a:ln>
                          <a:solidFill>
                            <a:schemeClr val="tx1"/>
                          </a:solidFill>
                          <a:effectLst/>
                          <a:latin typeface="Arial" charset="0"/>
                          <a:cs typeface="Arial" charset="0"/>
                        </a:rPr>
                        <a:t>Resistivity (Ohm/CMF)</a:t>
                      </a:r>
                      <a:endParaRPr kumimoji="0" lang="en-US" sz="1300" b="1" i="0" u="none" strike="noStrike" cap="none" normalizeH="0" baseline="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74107">
                <a:tc>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smtClean="0">
                          <a:ln>
                            <a:noFill/>
                          </a:ln>
                          <a:solidFill>
                            <a:schemeClr val="tx1"/>
                          </a:solidFill>
                          <a:effectLst/>
                          <a:latin typeface="Arial" charset="0"/>
                          <a:cs typeface="Arial" charset="0"/>
                        </a:rPr>
                        <a:t>Gold (Au)</a:t>
                      </a:r>
                      <a:endParaRPr kumimoji="0" lang="en-US" sz="1300" b="1" i="0" u="none" strike="noStrike" cap="none" normalizeH="0" baseline="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smtClean="0">
                          <a:ln>
                            <a:noFill/>
                          </a:ln>
                          <a:solidFill>
                            <a:schemeClr val="tx1"/>
                          </a:solidFill>
                          <a:effectLst/>
                          <a:latin typeface="Arial" charset="0"/>
                          <a:cs typeface="Arial" charset="0"/>
                        </a:rPr>
                        <a:t>13</a:t>
                      </a:r>
                      <a:endParaRPr kumimoji="0" lang="en-US" sz="1300" b="1" i="0" u="none" strike="noStrike" cap="none" normalizeH="0" baseline="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74107">
                <a:tc>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smtClean="0">
                          <a:ln>
                            <a:noFill/>
                          </a:ln>
                          <a:solidFill>
                            <a:schemeClr val="tx1"/>
                          </a:solidFill>
                          <a:effectLst/>
                          <a:latin typeface="Arial" charset="0"/>
                          <a:cs typeface="Arial" charset="0"/>
                        </a:rPr>
                        <a:t>Silver (Ag)</a:t>
                      </a:r>
                      <a:endParaRPr kumimoji="0" lang="en-US" sz="1300" b="1" i="0" u="none" strike="noStrike" cap="none" normalizeH="0" baseline="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smtClean="0">
                          <a:ln>
                            <a:noFill/>
                          </a:ln>
                          <a:solidFill>
                            <a:schemeClr val="tx1"/>
                          </a:solidFill>
                          <a:effectLst/>
                          <a:latin typeface="Arial" charset="0"/>
                          <a:cs typeface="Arial" charset="0"/>
                        </a:rPr>
                        <a:t>8.8</a:t>
                      </a:r>
                      <a:endParaRPr kumimoji="0" lang="en-US" sz="1300" b="1" i="0" u="none" strike="noStrike" cap="none" normalizeH="0" baseline="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74107">
                <a:tc>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dirty="0" smtClean="0">
                          <a:ln>
                            <a:noFill/>
                          </a:ln>
                          <a:solidFill>
                            <a:schemeClr val="tx1"/>
                          </a:solidFill>
                          <a:effectLst/>
                          <a:latin typeface="Arial" charset="0"/>
                          <a:cs typeface="Arial" charset="0"/>
                        </a:rPr>
                        <a:t>Copper (Cu)</a:t>
                      </a:r>
                      <a:endParaRPr kumimoji="0" lang="en-US" sz="1300" b="1" i="0" u="none" strike="noStrike" cap="none" normalizeH="0" baseline="0" dirty="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smtClean="0">
                          <a:ln>
                            <a:noFill/>
                          </a:ln>
                          <a:solidFill>
                            <a:schemeClr val="tx1"/>
                          </a:solidFill>
                          <a:effectLst/>
                          <a:latin typeface="Arial" charset="0"/>
                          <a:cs typeface="Arial" charset="0"/>
                        </a:rPr>
                        <a:t>9.26</a:t>
                      </a:r>
                      <a:endParaRPr kumimoji="0" lang="en-US" sz="1300" b="1" i="0" u="none" strike="noStrike" cap="none" normalizeH="0" baseline="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74107">
                <a:tc>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smtClean="0">
                          <a:ln>
                            <a:noFill/>
                          </a:ln>
                          <a:solidFill>
                            <a:schemeClr val="tx1"/>
                          </a:solidFill>
                          <a:effectLst/>
                          <a:latin typeface="Arial" charset="0"/>
                          <a:cs typeface="Arial" charset="0"/>
                        </a:rPr>
                        <a:t>Platinum (Pt)</a:t>
                      </a:r>
                      <a:endParaRPr kumimoji="0" lang="en-US" sz="1300" b="1" i="0" u="none" strike="noStrike" cap="none" normalizeH="0" baseline="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smtClean="0">
                          <a:ln>
                            <a:noFill/>
                          </a:ln>
                          <a:solidFill>
                            <a:schemeClr val="tx1"/>
                          </a:solidFill>
                          <a:effectLst/>
                          <a:latin typeface="Arial" charset="0"/>
                          <a:cs typeface="Arial" charset="0"/>
                        </a:rPr>
                        <a:t>59</a:t>
                      </a:r>
                      <a:endParaRPr kumimoji="0" lang="en-US" sz="1300" b="1" i="0" u="none" strike="noStrike" cap="none" normalizeH="0" baseline="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74107">
                <a:tc>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dirty="0" smtClean="0">
                          <a:ln>
                            <a:noFill/>
                          </a:ln>
                          <a:solidFill>
                            <a:schemeClr val="tx1"/>
                          </a:solidFill>
                          <a:effectLst/>
                          <a:latin typeface="Arial" charset="0"/>
                          <a:cs typeface="Arial" charset="0"/>
                        </a:rPr>
                        <a:t>Tungsten (W)</a:t>
                      </a:r>
                      <a:endParaRPr kumimoji="0" lang="en-US" sz="1300" b="1" i="0" u="none" strike="noStrike" cap="none" normalizeH="0" baseline="0" dirty="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smtClean="0">
                          <a:ln>
                            <a:noFill/>
                          </a:ln>
                          <a:solidFill>
                            <a:schemeClr val="tx1"/>
                          </a:solidFill>
                          <a:effectLst/>
                          <a:latin typeface="Arial" charset="0"/>
                          <a:cs typeface="Arial" charset="0"/>
                        </a:rPr>
                        <a:t>30</a:t>
                      </a:r>
                      <a:endParaRPr kumimoji="0" lang="en-US" sz="1300" b="1" i="0" u="none" strike="noStrike" cap="none" normalizeH="0" baseline="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74107">
                <a:tc>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dirty="0" smtClean="0">
                          <a:ln>
                            <a:noFill/>
                          </a:ln>
                          <a:solidFill>
                            <a:schemeClr val="tx1"/>
                          </a:solidFill>
                          <a:effectLst/>
                          <a:latin typeface="Arial" charset="0"/>
                          <a:cs typeface="Arial" charset="0"/>
                        </a:rPr>
                        <a:t>Nickel (Ni)</a:t>
                      </a:r>
                      <a:endParaRPr kumimoji="0" lang="en-US" sz="1300" b="1" i="0" u="none" strike="noStrike" cap="none" normalizeH="0" baseline="0" dirty="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 latinLnBrk="0" hangingPunct="0">
                        <a:lnSpc>
                          <a:spcPct val="100000"/>
                        </a:lnSpc>
                        <a:spcBef>
                          <a:spcPct val="0"/>
                        </a:spcBef>
                        <a:spcAft>
                          <a:spcPct val="0"/>
                        </a:spcAft>
                        <a:buClrTx/>
                        <a:buSzTx/>
                        <a:buFontTx/>
                        <a:buNone/>
                        <a:tabLst/>
                      </a:pPr>
                      <a:r>
                        <a:rPr kumimoji="0" lang="en-US" sz="1300" b="0" i="0" u="none" strike="noStrike" cap="none" normalizeH="0" baseline="0" dirty="0" smtClean="0">
                          <a:ln>
                            <a:noFill/>
                          </a:ln>
                          <a:solidFill>
                            <a:schemeClr val="tx1"/>
                          </a:solidFill>
                          <a:effectLst/>
                          <a:latin typeface="Arial" charset="0"/>
                          <a:cs typeface="Arial" charset="0"/>
                        </a:rPr>
                        <a:t>36</a:t>
                      </a:r>
                      <a:endParaRPr kumimoji="0" lang="en-US" sz="1300" b="1" i="0" u="none" strike="noStrike" cap="none" normalizeH="0" baseline="0" dirty="0" smtClean="0">
                        <a:ln>
                          <a:noFill/>
                        </a:ln>
                        <a:solidFill>
                          <a:schemeClr val="tx1"/>
                        </a:solidFill>
                        <a:effectLst/>
                        <a:latin typeface="Arial" charset="0"/>
                      </a:endParaRPr>
                    </a:p>
                  </a:txBody>
                  <a:tcPr marT="45733" marB="45733"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10271" name="Rectangle 94"/>
          <p:cNvSpPr>
            <a:spLocks noChangeArrowheads="1"/>
          </p:cNvSpPr>
          <p:nvPr/>
        </p:nvSpPr>
        <p:spPr bwMode="auto">
          <a:xfrm>
            <a:off x="304800" y="2327275"/>
            <a:ext cx="5753100" cy="9233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fontAlgn="base">
              <a:spcBef>
                <a:spcPct val="0"/>
              </a:spcBef>
              <a:spcAft>
                <a:spcPct val="0"/>
              </a:spcAft>
              <a:buFontTx/>
              <a:buChar char="•"/>
            </a:pPr>
            <a:r>
              <a:rPr lang="en-US" dirty="0">
                <a:solidFill>
                  <a:srgbClr val="000000"/>
                </a:solidFill>
                <a:cs typeface="Arial" charset="0"/>
              </a:rPr>
              <a:t> Have relatively linear change in resistance over temp</a:t>
            </a:r>
          </a:p>
          <a:p>
            <a:pPr fontAlgn="base">
              <a:spcBef>
                <a:spcPct val="0"/>
              </a:spcBef>
              <a:spcAft>
                <a:spcPct val="0"/>
              </a:spcAft>
              <a:buFontTx/>
              <a:buChar char="•"/>
            </a:pPr>
            <a:r>
              <a:rPr lang="en-US" dirty="0">
                <a:solidFill>
                  <a:srgbClr val="000000"/>
                </a:solidFill>
                <a:cs typeface="Arial" charset="0"/>
              </a:rPr>
              <a:t> Have high resistivity allowing for smaller dimensions</a:t>
            </a:r>
          </a:p>
          <a:p>
            <a:pPr fontAlgn="base">
              <a:spcBef>
                <a:spcPct val="0"/>
              </a:spcBef>
              <a:spcAft>
                <a:spcPct val="0"/>
              </a:spcAft>
              <a:buFontTx/>
              <a:buChar char="•"/>
            </a:pPr>
            <a:r>
              <a:rPr lang="en-US" dirty="0">
                <a:solidFill>
                  <a:srgbClr val="000000"/>
                </a:solidFill>
                <a:cs typeface="Arial" charset="0"/>
              </a:rPr>
              <a:t> Either Wire-Wound or Thin-Film</a:t>
            </a:r>
          </a:p>
        </p:txBody>
      </p:sp>
      <p:sp>
        <p:nvSpPr>
          <p:cNvPr id="10272" name="Text Box 95"/>
          <p:cNvSpPr txBox="1">
            <a:spLocks noChangeArrowheads="1"/>
          </p:cNvSpPr>
          <p:nvPr/>
        </p:nvSpPr>
        <p:spPr bwMode="auto">
          <a:xfrm>
            <a:off x="7452320" y="6093296"/>
            <a:ext cx="1584176" cy="2308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a:spAutoFit/>
          </a:bodyPr>
          <a:lstStyle>
            <a:lvl1pPr eaLnBrk="0" hangingPunct="0">
              <a:defRPr sz="1600" b="1">
                <a:solidFill>
                  <a:schemeClr val="tx1"/>
                </a:solidFill>
                <a:latin typeface="Arial" charset="0"/>
              </a:defRPr>
            </a:lvl1pPr>
            <a:lvl2pPr marL="742950" indent="-285750" eaLnBrk="0" hangingPunct="0">
              <a:defRPr sz="1600" b="1">
                <a:solidFill>
                  <a:schemeClr val="tx1"/>
                </a:solidFill>
                <a:latin typeface="Arial" charset="0"/>
              </a:defRPr>
            </a:lvl2pPr>
            <a:lvl3pPr marL="1143000" indent="-228600" eaLnBrk="0" hangingPunct="0">
              <a:defRPr sz="1600" b="1">
                <a:solidFill>
                  <a:schemeClr val="tx1"/>
                </a:solidFill>
                <a:latin typeface="Arial" charset="0"/>
              </a:defRPr>
            </a:lvl3pPr>
            <a:lvl4pPr marL="1600200" indent="-228600" eaLnBrk="0" hangingPunct="0">
              <a:defRPr sz="1600" b="1">
                <a:solidFill>
                  <a:schemeClr val="tx1"/>
                </a:solidFill>
                <a:latin typeface="Arial" charset="0"/>
              </a:defRPr>
            </a:lvl4pPr>
            <a:lvl5pPr marL="2057400" indent="-228600" eaLnBrk="0" hangingPunct="0">
              <a:defRPr sz="1600" b="1">
                <a:solidFill>
                  <a:schemeClr val="tx1"/>
                </a:solidFill>
                <a:latin typeface="Arial" charset="0"/>
              </a:defRPr>
            </a:lvl5pPr>
            <a:lvl6pPr marL="2514600" indent="-228600" eaLnBrk="0" fontAlgn="base" hangingPunct="0">
              <a:spcBef>
                <a:spcPct val="0"/>
              </a:spcBef>
              <a:spcAft>
                <a:spcPct val="0"/>
              </a:spcAft>
              <a:defRPr sz="1600" b="1">
                <a:solidFill>
                  <a:schemeClr val="tx1"/>
                </a:solidFill>
                <a:latin typeface="Arial" charset="0"/>
              </a:defRPr>
            </a:lvl6pPr>
            <a:lvl7pPr marL="2971800" indent="-228600" eaLnBrk="0" fontAlgn="base" hangingPunct="0">
              <a:spcBef>
                <a:spcPct val="0"/>
              </a:spcBef>
              <a:spcAft>
                <a:spcPct val="0"/>
              </a:spcAft>
              <a:defRPr sz="1600" b="1">
                <a:solidFill>
                  <a:schemeClr val="tx1"/>
                </a:solidFill>
                <a:latin typeface="Arial" charset="0"/>
              </a:defRPr>
            </a:lvl7pPr>
            <a:lvl8pPr marL="3429000" indent="-228600" eaLnBrk="0" fontAlgn="base" hangingPunct="0">
              <a:spcBef>
                <a:spcPct val="0"/>
              </a:spcBef>
              <a:spcAft>
                <a:spcPct val="0"/>
              </a:spcAft>
              <a:defRPr sz="1600" b="1">
                <a:solidFill>
                  <a:schemeClr val="tx1"/>
                </a:solidFill>
                <a:latin typeface="Arial" charset="0"/>
              </a:defRPr>
            </a:lvl8pPr>
            <a:lvl9pPr marL="3886200" indent="-228600" eaLnBrk="0" fontAlgn="base" hangingPunct="0">
              <a:spcBef>
                <a:spcPct val="0"/>
              </a:spcBef>
              <a:spcAft>
                <a:spcPct val="0"/>
              </a:spcAft>
              <a:defRPr sz="1600" b="1">
                <a:solidFill>
                  <a:schemeClr val="tx1"/>
                </a:solidFill>
                <a:latin typeface="Arial" charset="0"/>
              </a:defRPr>
            </a:lvl9pPr>
          </a:lstStyle>
          <a:p>
            <a:pPr eaLnBrk="1" fontAlgn="base" hangingPunct="1">
              <a:spcBef>
                <a:spcPct val="50000"/>
              </a:spcBef>
              <a:spcAft>
                <a:spcPct val="0"/>
              </a:spcAft>
            </a:pPr>
            <a:r>
              <a:rPr lang="en-US" sz="900" b="0" i="1" baseline="30000" dirty="0" smtClean="0">
                <a:solidFill>
                  <a:srgbClr val="000000"/>
                </a:solidFill>
                <a:cs typeface="Arial" charset="0"/>
              </a:rPr>
              <a:t>(*)</a:t>
            </a:r>
            <a:r>
              <a:rPr lang="en-US" sz="900" b="0" i="1" dirty="0" smtClean="0">
                <a:solidFill>
                  <a:srgbClr val="000000"/>
                </a:solidFill>
                <a:cs typeface="Arial" charset="0"/>
              </a:rPr>
              <a:t>Images </a:t>
            </a:r>
            <a:r>
              <a:rPr lang="en-US" sz="900" b="0" i="1" dirty="0">
                <a:solidFill>
                  <a:srgbClr val="000000"/>
                </a:solidFill>
                <a:cs typeface="Arial" charset="0"/>
              </a:rPr>
              <a:t>from RDF Corp</a:t>
            </a:r>
          </a:p>
        </p:txBody>
      </p:sp>
      <p:grpSp>
        <p:nvGrpSpPr>
          <p:cNvPr id="2" name="Group 1"/>
          <p:cNvGrpSpPr/>
          <p:nvPr/>
        </p:nvGrpSpPr>
        <p:grpSpPr>
          <a:xfrm>
            <a:off x="105360" y="3573016"/>
            <a:ext cx="8789495" cy="2414588"/>
            <a:chOff x="25400" y="3280442"/>
            <a:chExt cx="8789495" cy="2414588"/>
          </a:xfrm>
        </p:grpSpPr>
        <p:graphicFrame>
          <p:nvGraphicFramePr>
            <p:cNvPr id="10270" name="Object 93"/>
            <p:cNvGraphicFramePr>
              <a:graphicFrameLocks noChangeAspect="1"/>
            </p:cNvGraphicFramePr>
            <p:nvPr>
              <p:extLst>
                <p:ext uri="{D42A27DB-BD31-4B8C-83A1-F6EECF244321}">
                  <p14:modId xmlns:p14="http://schemas.microsoft.com/office/powerpoint/2010/main" xmlns="" val="3117621924"/>
                </p:ext>
              </p:extLst>
            </p:nvPr>
          </p:nvGraphicFramePr>
          <p:xfrm>
            <a:off x="25400" y="3280442"/>
            <a:ext cx="4759325" cy="2414588"/>
          </p:xfrm>
          <a:graphic>
            <a:graphicData uri="http://schemas.openxmlformats.org/presentationml/2006/ole">
              <p:oleObj spid="_x0000_s15362" name="Visio" r:id="rId4" imgW="5218938" imgH="2647617" progId="Visio.Drawing.11">
                <p:embed/>
              </p:oleObj>
            </a:graphicData>
          </a:graphic>
        </p:graphicFrame>
        <p:graphicFrame>
          <p:nvGraphicFramePr>
            <p:cNvPr id="10273" name="Object 96"/>
            <p:cNvGraphicFramePr>
              <a:graphicFrameLocks noChangeAspect="1"/>
            </p:cNvGraphicFramePr>
            <p:nvPr>
              <p:extLst>
                <p:ext uri="{D42A27DB-BD31-4B8C-83A1-F6EECF244321}">
                  <p14:modId xmlns:p14="http://schemas.microsoft.com/office/powerpoint/2010/main" xmlns="" val="3779804998"/>
                </p:ext>
              </p:extLst>
            </p:nvPr>
          </p:nvGraphicFramePr>
          <p:xfrm>
            <a:off x="4639094" y="3280728"/>
            <a:ext cx="4175801" cy="2414016"/>
          </p:xfrm>
          <a:graphic>
            <a:graphicData uri="http://schemas.openxmlformats.org/presentationml/2006/ole">
              <p:oleObj spid="_x0000_s15363" name="Visio" r:id="rId5" imgW="5009340" imgH="2895362" progId="Visio.Drawing.11">
                <p:embed/>
              </p:oleObj>
            </a:graphicData>
          </a:graphic>
        </p:graphicFrame>
      </p:grpSp>
    </p:spTree>
    <p:extLst>
      <p:ext uri="{BB962C8B-B14F-4D97-AF65-F5344CB8AC3E}">
        <p14:creationId xmlns:p14="http://schemas.microsoft.com/office/powerpoint/2010/main" xmlns="" val="178657741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noChangeArrowheads="1"/>
          </p:cNvPicPr>
          <p:nvPr/>
        </p:nvPicPr>
        <p:blipFill>
          <a:blip r:embed="rId4" cstate="print"/>
          <a:srcRect/>
          <a:stretch>
            <a:fillRect/>
          </a:stretch>
        </p:blipFill>
        <p:spPr bwMode="auto">
          <a:xfrm>
            <a:off x="4550791" y="3014130"/>
            <a:ext cx="4576572" cy="3219450"/>
          </a:xfrm>
          <a:prstGeom prst="rect">
            <a:avLst/>
          </a:prstGeom>
          <a:noFill/>
          <a:ln w="9525">
            <a:noFill/>
            <a:miter lim="800000"/>
            <a:headEnd/>
            <a:tailEnd/>
          </a:ln>
        </p:spPr>
      </p:pic>
      <p:sp>
        <p:nvSpPr>
          <p:cNvPr id="2" name="Title 1"/>
          <p:cNvSpPr>
            <a:spLocks noGrp="1"/>
          </p:cNvSpPr>
          <p:nvPr>
            <p:ph type="title"/>
          </p:nvPr>
        </p:nvSpPr>
        <p:spPr/>
        <p:txBody>
          <a:bodyPr/>
          <a:lstStyle/>
          <a:p>
            <a:r>
              <a:rPr lang="de-DE" dirty="0" smtClean="0"/>
              <a:t>Check IDAC Compliance</a:t>
            </a:r>
            <a:endParaRPr lang="en-US" dirty="0"/>
          </a:p>
        </p:txBody>
      </p:sp>
      <p:sp>
        <p:nvSpPr>
          <p:cNvPr id="7" name="Rectangle 11"/>
          <p:cNvSpPr>
            <a:spLocks noChangeArrowheads="1"/>
          </p:cNvSpPr>
          <p:nvPr/>
        </p:nvSpPr>
        <p:spPr bwMode="auto">
          <a:xfrm>
            <a:off x="0" y="180480"/>
            <a:ext cx="9144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endParaRPr lang="en-US" dirty="0">
              <a:solidFill>
                <a:srgbClr val="000000"/>
              </a:solidFill>
              <a:cs typeface="Arial" charset="0"/>
            </a:endParaRPr>
          </a:p>
        </p:txBody>
      </p:sp>
      <p:sp>
        <p:nvSpPr>
          <p:cNvPr id="15" name="TextBox 14"/>
          <p:cNvSpPr txBox="1"/>
          <p:nvPr/>
        </p:nvSpPr>
        <p:spPr>
          <a:xfrm>
            <a:off x="3942284" y="4739820"/>
            <a:ext cx="535238" cy="584775"/>
          </a:xfrm>
          <a:prstGeom prst="rect">
            <a:avLst/>
          </a:prstGeom>
          <a:noFill/>
        </p:spPr>
        <p:txBody>
          <a:bodyPr wrap="square" rtlCol="0">
            <a:spAutoFit/>
          </a:bodyPr>
          <a:lstStyle/>
          <a:p>
            <a:pPr fontAlgn="base">
              <a:spcBef>
                <a:spcPct val="0"/>
              </a:spcBef>
              <a:spcAft>
                <a:spcPct val="0"/>
              </a:spcAft>
            </a:pPr>
            <a:r>
              <a:rPr lang="en-US" sz="3200" dirty="0">
                <a:solidFill>
                  <a:srgbClr val="000000"/>
                </a:solidFill>
                <a:cs typeface="Arial" charset="0"/>
                <a:sym typeface="Wingdings"/>
              </a:rPr>
              <a:t></a:t>
            </a:r>
            <a:endParaRPr lang="en-US" sz="3200" dirty="0">
              <a:solidFill>
                <a:srgbClr val="000000"/>
              </a:solidFill>
              <a:cs typeface="Arial" charset="0"/>
            </a:endParaRPr>
          </a:p>
        </p:txBody>
      </p:sp>
      <p:pic>
        <p:nvPicPr>
          <p:cNvPr id="11" name="Picture 2"/>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155448" y="914400"/>
            <a:ext cx="8829675" cy="19380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12" name="Rectangle 11"/>
          <p:cNvSpPr/>
          <p:nvPr/>
        </p:nvSpPr>
        <p:spPr>
          <a:xfrm>
            <a:off x="152395" y="1776774"/>
            <a:ext cx="8832028" cy="22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graphicFrame>
        <p:nvGraphicFramePr>
          <p:cNvPr id="10" name="Object 9"/>
          <p:cNvGraphicFramePr>
            <a:graphicFrameLocks noChangeAspect="1"/>
          </p:cNvGraphicFramePr>
          <p:nvPr>
            <p:extLst>
              <p:ext uri="{D42A27DB-BD31-4B8C-83A1-F6EECF244321}">
                <p14:modId xmlns:p14="http://schemas.microsoft.com/office/powerpoint/2010/main" xmlns="" val="1322191821"/>
              </p:ext>
            </p:extLst>
          </p:nvPr>
        </p:nvGraphicFramePr>
        <p:xfrm>
          <a:off x="355600" y="3136900"/>
          <a:ext cx="3670300" cy="2044700"/>
        </p:xfrm>
        <a:graphic>
          <a:graphicData uri="http://schemas.openxmlformats.org/presentationml/2006/ole">
            <p:oleObj spid="_x0000_s22530" name="Equation" r:id="rId6" imgW="2514600" imgH="1422360" progId="Equation.3">
              <p:embed/>
            </p:oleObj>
          </a:graphicData>
        </a:graphic>
      </p:graphicFrame>
    </p:spTree>
    <p:extLst>
      <p:ext uri="{BB962C8B-B14F-4D97-AF65-F5344CB8AC3E}">
        <p14:creationId xmlns:p14="http://schemas.microsoft.com/office/powerpoint/2010/main" xmlns="" val="201807415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3"/>
          <p:cNvPicPr>
            <a:picLocks noChangeAspect="1" noChangeArrowheads="1"/>
          </p:cNvPicPr>
          <p:nvPr/>
        </p:nvPicPr>
        <p:blipFill>
          <a:blip r:embed="rId4" cstate="print"/>
          <a:srcRect/>
          <a:stretch>
            <a:fillRect/>
          </a:stretch>
        </p:blipFill>
        <p:spPr bwMode="auto">
          <a:xfrm>
            <a:off x="4583288" y="3011531"/>
            <a:ext cx="4560711" cy="3208293"/>
          </a:xfrm>
          <a:prstGeom prst="rect">
            <a:avLst/>
          </a:prstGeom>
          <a:noFill/>
          <a:ln w="9525">
            <a:noFill/>
            <a:miter lim="800000"/>
            <a:headEnd/>
            <a:tailEnd/>
          </a:ln>
        </p:spPr>
      </p:pic>
      <p:graphicFrame>
        <p:nvGraphicFramePr>
          <p:cNvPr id="10" name="Object 9"/>
          <p:cNvGraphicFramePr>
            <a:graphicFrameLocks noChangeAspect="1"/>
          </p:cNvGraphicFramePr>
          <p:nvPr>
            <p:extLst>
              <p:ext uri="{D42A27DB-BD31-4B8C-83A1-F6EECF244321}">
                <p14:modId xmlns:p14="http://schemas.microsoft.com/office/powerpoint/2010/main" xmlns="" val="3174477768"/>
              </p:ext>
            </p:extLst>
          </p:nvPr>
        </p:nvGraphicFramePr>
        <p:xfrm>
          <a:off x="365125" y="3143250"/>
          <a:ext cx="3995738" cy="2879725"/>
        </p:xfrm>
        <a:graphic>
          <a:graphicData uri="http://schemas.openxmlformats.org/presentationml/2006/ole">
            <p:oleObj spid="_x0000_s23554" name="Equation" r:id="rId5" imgW="2730240" imgH="1993680" progId="Equation.3">
              <p:embed/>
            </p:oleObj>
          </a:graphicData>
        </a:graphic>
      </p:graphicFrame>
      <p:sp>
        <p:nvSpPr>
          <p:cNvPr id="2" name="Title 1"/>
          <p:cNvSpPr>
            <a:spLocks noGrp="1"/>
          </p:cNvSpPr>
          <p:nvPr>
            <p:ph type="title"/>
          </p:nvPr>
        </p:nvSpPr>
        <p:spPr/>
        <p:txBody>
          <a:bodyPr/>
          <a:lstStyle/>
          <a:p>
            <a:r>
              <a:rPr lang="de-DE" dirty="0" smtClean="0"/>
              <a:t>Check IDAC Compliance</a:t>
            </a:r>
            <a:endParaRPr lang="en-US" dirty="0"/>
          </a:p>
        </p:txBody>
      </p:sp>
      <p:sp>
        <p:nvSpPr>
          <p:cNvPr id="7" name="Rectangle 11"/>
          <p:cNvSpPr>
            <a:spLocks noChangeArrowheads="1"/>
          </p:cNvSpPr>
          <p:nvPr/>
        </p:nvSpPr>
        <p:spPr bwMode="auto">
          <a:xfrm>
            <a:off x="0" y="180480"/>
            <a:ext cx="9144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endParaRPr lang="en-US" dirty="0">
              <a:solidFill>
                <a:srgbClr val="000000"/>
              </a:solidFill>
              <a:cs typeface="Arial" charset="0"/>
            </a:endParaRPr>
          </a:p>
        </p:txBody>
      </p:sp>
      <p:sp>
        <p:nvSpPr>
          <p:cNvPr id="15" name="TextBox 14"/>
          <p:cNvSpPr txBox="1"/>
          <p:nvPr/>
        </p:nvSpPr>
        <p:spPr>
          <a:xfrm>
            <a:off x="4254256" y="5568157"/>
            <a:ext cx="535238" cy="584775"/>
          </a:xfrm>
          <a:prstGeom prst="rect">
            <a:avLst/>
          </a:prstGeom>
          <a:noFill/>
        </p:spPr>
        <p:txBody>
          <a:bodyPr wrap="square" rtlCol="0">
            <a:spAutoFit/>
          </a:bodyPr>
          <a:lstStyle/>
          <a:p>
            <a:pPr fontAlgn="base">
              <a:spcBef>
                <a:spcPct val="0"/>
              </a:spcBef>
              <a:spcAft>
                <a:spcPct val="0"/>
              </a:spcAft>
            </a:pPr>
            <a:r>
              <a:rPr lang="en-US" sz="3200" dirty="0">
                <a:solidFill>
                  <a:srgbClr val="FF0000"/>
                </a:solidFill>
                <a:cs typeface="Arial" charset="0"/>
                <a:sym typeface="Wingdings"/>
              </a:rPr>
              <a:t></a:t>
            </a:r>
            <a:endParaRPr lang="en-US" sz="3200" dirty="0">
              <a:solidFill>
                <a:srgbClr val="FF0000"/>
              </a:solidFill>
              <a:cs typeface="Arial" charset="0"/>
            </a:endParaRPr>
          </a:p>
        </p:txBody>
      </p:sp>
      <p:pic>
        <p:nvPicPr>
          <p:cNvPr id="11" name="Picture 2"/>
          <p:cNvPicPr>
            <a:picLocks noChangeAspect="1" noChangeArrowheads="1"/>
          </p:cNvPicPr>
          <p:nvPr/>
        </p:nvPicPr>
        <p:blipFill>
          <a:blip r:embed="rId6" cstate="print">
            <a:extLst>
              <a:ext uri="{28A0092B-C50C-407E-A947-70E740481C1C}">
                <a14:useLocalDpi xmlns:a14="http://schemas.microsoft.com/office/drawing/2010/main" xmlns="" val="0"/>
              </a:ext>
            </a:extLst>
          </a:blip>
          <a:srcRect/>
          <a:stretch>
            <a:fillRect/>
          </a:stretch>
        </p:blipFill>
        <p:spPr bwMode="auto">
          <a:xfrm>
            <a:off x="155448" y="914400"/>
            <a:ext cx="8829675" cy="19380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12" name="Rectangle 11"/>
          <p:cNvSpPr/>
          <p:nvPr/>
        </p:nvSpPr>
        <p:spPr>
          <a:xfrm>
            <a:off x="152395" y="1776774"/>
            <a:ext cx="8832028" cy="22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spTree>
    <p:extLst>
      <p:ext uri="{BB962C8B-B14F-4D97-AF65-F5344CB8AC3E}">
        <p14:creationId xmlns:p14="http://schemas.microsoft.com/office/powerpoint/2010/main" xmlns="" val="239005014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19" name="Picture 159"/>
          <p:cNvPicPr>
            <a:picLocks noChangeAspect="1" noChangeArrowheads="1"/>
          </p:cNvPicPr>
          <p:nvPr/>
        </p:nvPicPr>
        <p:blipFill>
          <a:blip r:embed="rId3" cstate="print">
            <a:extLst>
              <a:ext uri="{28A0092B-C50C-407E-A947-70E740481C1C}">
                <a14:useLocalDpi xmlns:a14="http://schemas.microsoft.com/office/drawing/2010/main" xmlns="" val="0"/>
              </a:ext>
            </a:extLst>
          </a:blip>
          <a:srcRect b="23509"/>
          <a:stretch>
            <a:fillRect/>
          </a:stretch>
        </p:blipFill>
        <p:spPr bwMode="auto">
          <a:xfrm>
            <a:off x="155448" y="1140178"/>
            <a:ext cx="8833104" cy="207715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de-DE" dirty="0" smtClean="0"/>
              <a:t>Check Input Common-Mode</a:t>
            </a:r>
            <a:endParaRPr lang="en-US" dirty="0"/>
          </a:p>
        </p:txBody>
      </p:sp>
      <p:sp>
        <p:nvSpPr>
          <p:cNvPr id="7" name="Rectangle 11"/>
          <p:cNvSpPr>
            <a:spLocks noChangeArrowheads="1"/>
          </p:cNvSpPr>
          <p:nvPr/>
        </p:nvSpPr>
        <p:spPr bwMode="auto">
          <a:xfrm>
            <a:off x="0" y="180480"/>
            <a:ext cx="9144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endParaRPr lang="en-US" dirty="0">
              <a:solidFill>
                <a:srgbClr val="000000"/>
              </a:solidFill>
              <a:cs typeface="Arial" charset="0"/>
            </a:endParaRPr>
          </a:p>
        </p:txBody>
      </p:sp>
      <p:sp>
        <p:nvSpPr>
          <p:cNvPr id="8" name="Rectangle 1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endParaRPr lang="en-US" dirty="0">
              <a:solidFill>
                <a:srgbClr val="000000"/>
              </a:solidFill>
              <a:cs typeface="Arial" charset="0"/>
            </a:endParaRPr>
          </a:p>
        </p:txBody>
      </p:sp>
      <p:graphicFrame>
        <p:nvGraphicFramePr>
          <p:cNvPr id="3" name="Object 2"/>
          <p:cNvGraphicFramePr>
            <a:graphicFrameLocks noChangeAspect="1"/>
          </p:cNvGraphicFramePr>
          <p:nvPr>
            <p:extLst>
              <p:ext uri="{D42A27DB-BD31-4B8C-83A1-F6EECF244321}">
                <p14:modId xmlns:p14="http://schemas.microsoft.com/office/powerpoint/2010/main" xmlns="" val="3487904343"/>
              </p:ext>
            </p:extLst>
          </p:nvPr>
        </p:nvGraphicFramePr>
        <p:xfrm>
          <a:off x="1741488" y="5214938"/>
          <a:ext cx="5681662" cy="915987"/>
        </p:xfrm>
        <a:graphic>
          <a:graphicData uri="http://schemas.openxmlformats.org/presentationml/2006/ole">
            <p:oleObj spid="_x0000_s24578" name="Equation" r:id="rId4" imgW="3886200" imgH="634680" progId="Equation.3">
              <p:embed/>
            </p:oleObj>
          </a:graphicData>
        </a:graphic>
      </p:graphicFrame>
      <p:sp>
        <p:nvSpPr>
          <p:cNvPr id="13" name="Rectangle 12"/>
          <p:cNvSpPr/>
          <p:nvPr/>
        </p:nvSpPr>
        <p:spPr>
          <a:xfrm>
            <a:off x="152395" y="2140639"/>
            <a:ext cx="8832028" cy="43207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graphicFrame>
        <p:nvGraphicFramePr>
          <p:cNvPr id="16" name="Object 15"/>
          <p:cNvGraphicFramePr>
            <a:graphicFrameLocks noChangeAspect="1"/>
          </p:cNvGraphicFramePr>
          <p:nvPr>
            <p:extLst>
              <p:ext uri="{D42A27DB-BD31-4B8C-83A1-F6EECF244321}">
                <p14:modId xmlns:p14="http://schemas.microsoft.com/office/powerpoint/2010/main" xmlns="" val="1905158847"/>
              </p:ext>
            </p:extLst>
          </p:nvPr>
        </p:nvGraphicFramePr>
        <p:xfrm>
          <a:off x="542395" y="3629556"/>
          <a:ext cx="5476876" cy="925512"/>
        </p:xfrm>
        <a:graphic>
          <a:graphicData uri="http://schemas.openxmlformats.org/presentationml/2006/ole">
            <p:oleObj spid="_x0000_s24579" name="Equation" r:id="rId5" imgW="3759120" imgH="660240" progId="Equation.3">
              <p:embed/>
            </p:oleObj>
          </a:graphicData>
        </a:graphic>
      </p:graphicFrame>
      <p:sp>
        <p:nvSpPr>
          <p:cNvPr id="12" name="TextBox 11"/>
          <p:cNvSpPr txBox="1"/>
          <p:nvPr/>
        </p:nvSpPr>
        <p:spPr>
          <a:xfrm>
            <a:off x="7687256" y="5454795"/>
            <a:ext cx="535238" cy="584775"/>
          </a:xfrm>
          <a:prstGeom prst="rect">
            <a:avLst/>
          </a:prstGeom>
          <a:noFill/>
        </p:spPr>
        <p:txBody>
          <a:bodyPr wrap="square" rtlCol="0">
            <a:spAutoFit/>
          </a:bodyPr>
          <a:lstStyle/>
          <a:p>
            <a:pPr fontAlgn="base">
              <a:spcBef>
                <a:spcPct val="0"/>
              </a:spcBef>
              <a:spcAft>
                <a:spcPct val="0"/>
              </a:spcAft>
            </a:pPr>
            <a:r>
              <a:rPr lang="en-US" sz="3200" dirty="0">
                <a:solidFill>
                  <a:srgbClr val="000000"/>
                </a:solidFill>
                <a:cs typeface="Arial" charset="0"/>
                <a:sym typeface="Wingdings"/>
              </a:rPr>
              <a:t></a:t>
            </a:r>
            <a:endParaRPr lang="en-US" sz="3200" dirty="0">
              <a:solidFill>
                <a:srgbClr val="000000"/>
              </a:solidFill>
              <a:cs typeface="Arial" charset="0"/>
            </a:endParaRPr>
          </a:p>
        </p:txBody>
      </p:sp>
    </p:spTree>
    <p:extLst>
      <p:ext uri="{BB962C8B-B14F-4D97-AF65-F5344CB8AC3E}">
        <p14:creationId xmlns:p14="http://schemas.microsoft.com/office/powerpoint/2010/main" xmlns="" val="25479074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ADS1247 - Things to be Aware of</a:t>
            </a:r>
            <a:endParaRPr lang="en-US" dirty="0"/>
          </a:p>
        </p:txBody>
      </p:sp>
      <p:sp>
        <p:nvSpPr>
          <p:cNvPr id="3" name="Content Placeholder 2"/>
          <p:cNvSpPr>
            <a:spLocks noGrp="1"/>
          </p:cNvSpPr>
          <p:nvPr>
            <p:ph idx="1"/>
          </p:nvPr>
        </p:nvSpPr>
        <p:spPr/>
        <p:txBody>
          <a:bodyPr/>
          <a:lstStyle/>
          <a:p>
            <a:pPr marL="361950" indent="-361950">
              <a:buFont typeface="Wingdings" panose="05000000000000000000" pitchFamily="2" charset="2"/>
              <a:buChar char="þ"/>
            </a:pPr>
            <a:r>
              <a:rPr lang="de-DE" sz="1800" dirty="0" smtClean="0"/>
              <a:t>Place bypass cap on VREFOUT pin.</a:t>
            </a:r>
          </a:p>
          <a:p>
            <a:pPr marL="361950" indent="-361950">
              <a:buFont typeface="Wingdings" panose="05000000000000000000" pitchFamily="2" charset="2"/>
              <a:buChar char="þ"/>
            </a:pPr>
            <a:r>
              <a:rPr lang="de-DE" sz="1800" dirty="0" smtClean="0"/>
              <a:t>Turn internal V</a:t>
            </a:r>
            <a:r>
              <a:rPr lang="de-DE" sz="1800" baseline="-25000" dirty="0" smtClean="0"/>
              <a:t>REF</a:t>
            </a:r>
            <a:r>
              <a:rPr lang="de-DE" sz="1800" dirty="0"/>
              <a:t> </a:t>
            </a:r>
            <a:r>
              <a:rPr lang="de-DE" sz="1800" dirty="0" smtClean="0"/>
              <a:t>ON, otherwise IDACs will not work.</a:t>
            </a:r>
          </a:p>
          <a:p>
            <a:pPr marL="361950" indent="-361950">
              <a:buFont typeface="Wingdings" panose="05000000000000000000" pitchFamily="2" charset="2"/>
              <a:buChar char="þ"/>
            </a:pPr>
            <a:r>
              <a:rPr lang="de-DE" sz="1800" dirty="0" smtClean="0"/>
              <a:t>Check IDAC compliance is met.</a:t>
            </a:r>
          </a:p>
          <a:p>
            <a:pPr marL="361950" indent="-361950">
              <a:buFont typeface="Wingdings" panose="05000000000000000000" pitchFamily="2" charset="2"/>
              <a:buChar char="þ"/>
            </a:pPr>
            <a:r>
              <a:rPr lang="de-DE" sz="1800" dirty="0" smtClean="0"/>
              <a:t>Check PGA common-mode voltage range is met.</a:t>
            </a:r>
            <a:br>
              <a:rPr lang="de-DE" sz="1800" dirty="0" smtClean="0"/>
            </a:br>
            <a:r>
              <a:rPr lang="de-DE" sz="1800" dirty="0" smtClean="0"/>
              <a:t>Single-ended measurements are NOT possible using a unipolar supply!</a:t>
            </a:r>
          </a:p>
          <a:p>
            <a:pPr marL="361950" indent="-361950">
              <a:buFont typeface="Wingdings" panose="05000000000000000000" pitchFamily="2" charset="2"/>
              <a:buChar char="þ"/>
            </a:pPr>
            <a:r>
              <a:rPr lang="de-DE" sz="1800" dirty="0" smtClean="0"/>
              <a:t>Start a measurement only after the input signal has settled.</a:t>
            </a:r>
            <a:br>
              <a:rPr lang="de-DE" sz="1800" dirty="0" smtClean="0"/>
            </a:br>
            <a:r>
              <a:rPr lang="de-DE" sz="1800" dirty="0" smtClean="0"/>
              <a:t>Especially important when MUX'ing channels.</a:t>
            </a:r>
          </a:p>
          <a:p>
            <a:pPr marL="361950" lvl="1" indent="-361950">
              <a:buFont typeface="Wingdings" panose="05000000000000000000" pitchFamily="2" charset="2"/>
              <a:buChar char="þ"/>
            </a:pPr>
            <a:endParaRPr lang="de-DE" dirty="0" smtClean="0"/>
          </a:p>
          <a:p>
            <a:pPr marL="361950" indent="-361950">
              <a:buFont typeface="Wingdings" panose="05000000000000000000" pitchFamily="2" charset="2"/>
              <a:buChar char="þ"/>
            </a:pPr>
            <a:r>
              <a:rPr lang="de-DE" sz="1800" dirty="0" smtClean="0"/>
              <a:t>Configure SPI interface for SPI Mode 1.</a:t>
            </a:r>
          </a:p>
          <a:p>
            <a:pPr marL="361950" indent="-361950">
              <a:buFont typeface="Wingdings" panose="05000000000000000000" pitchFamily="2" charset="2"/>
              <a:buChar char="þ"/>
            </a:pPr>
            <a:r>
              <a:rPr lang="de-DE" sz="1800" dirty="0" smtClean="0"/>
              <a:t>Convert twos-complement correctly.</a:t>
            </a:r>
          </a:p>
          <a:p>
            <a:pPr marL="361950" indent="-361950">
              <a:buFont typeface="Wingdings" panose="05000000000000000000" pitchFamily="2" charset="2"/>
              <a:buChar char="þ"/>
            </a:pPr>
            <a:r>
              <a:rPr lang="de-DE" sz="1800" dirty="0" smtClean="0"/>
              <a:t>Don't use absolute IDAC value to calculate R</a:t>
            </a:r>
            <a:r>
              <a:rPr lang="de-DE" sz="1800" baseline="-25000" dirty="0" smtClean="0"/>
              <a:t>RTD</a:t>
            </a:r>
            <a:r>
              <a:rPr lang="de-DE" sz="1800" dirty="0" smtClean="0"/>
              <a:t>.</a:t>
            </a:r>
            <a:br>
              <a:rPr lang="de-DE" sz="1800" dirty="0" smtClean="0"/>
            </a:br>
            <a:r>
              <a:rPr lang="de-DE" sz="1800" dirty="0" smtClean="0"/>
              <a:t>Otherwise measurement is not ratiometric anymore.</a:t>
            </a:r>
            <a:endParaRPr lang="de-DE" sz="1800" baseline="-25000" dirty="0" smtClean="0"/>
          </a:p>
        </p:txBody>
      </p:sp>
      <p:graphicFrame>
        <p:nvGraphicFramePr>
          <p:cNvPr id="296961" name="Object 1"/>
          <p:cNvGraphicFramePr>
            <a:graphicFrameLocks noChangeAspect="1"/>
          </p:cNvGraphicFramePr>
          <p:nvPr/>
        </p:nvGraphicFramePr>
        <p:xfrm>
          <a:off x="824441" y="5305957"/>
          <a:ext cx="2281238" cy="563562"/>
        </p:xfrm>
        <a:graphic>
          <a:graphicData uri="http://schemas.openxmlformats.org/presentationml/2006/ole">
            <p:oleObj spid="_x0000_s25602" name="Equation" r:id="rId3" imgW="1562040" imgH="393480" progId="Equation.3">
              <p:embed/>
            </p:oleObj>
          </a:graphicData>
        </a:graphic>
      </p:graphicFrame>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 SENSOR </a:t>
            </a:r>
            <a:r>
              <a:rPr lang="en-US" dirty="0" err="1" smtClean="0"/>
              <a:t>DETECtION</a:t>
            </a:r>
            <a:endParaRPr lang="en-US" dirty="0"/>
          </a:p>
        </p:txBody>
      </p:sp>
      <p:sp>
        <p:nvSpPr>
          <p:cNvPr id="3" name="Text Placeholder 2"/>
          <p:cNvSpPr>
            <a:spLocks noGrp="1"/>
          </p:cNvSpPr>
          <p:nvPr>
            <p:ph type="body" idx="1"/>
          </p:nvPr>
        </p:nvSpPr>
        <p:spPr/>
        <p:txBody>
          <a:bodyPr/>
          <a:lstStyle/>
          <a:p>
            <a:endParaRPr lang="en-US" dirty="0" smtClean="0"/>
          </a:p>
        </p:txBody>
      </p:sp>
    </p:spTree>
    <p:extLst>
      <p:ext uri="{BB962C8B-B14F-4D97-AF65-F5344CB8AC3E}">
        <p14:creationId xmlns:p14="http://schemas.microsoft.com/office/powerpoint/2010/main" xmlns="" val="235012225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Open Sensor Detection</a:t>
            </a:r>
            <a:r>
              <a:rPr lang="de-DE" smtClean="0"/>
              <a:t>, Lead 1</a:t>
            </a:r>
            <a:endParaRPr lang="en-US" dirty="0"/>
          </a:p>
        </p:txBody>
      </p:sp>
      <p:pic>
        <p:nvPicPr>
          <p:cNvPr id="29698" name="Picture 2"/>
          <p:cNvPicPr>
            <a:picLocks noGrp="1" noChangeAspect="1" noChangeArrowheads="1"/>
          </p:cNvPicPr>
          <p:nvPr>
            <p:ph idx="1"/>
          </p:nvPr>
        </p:nvPicPr>
        <p:blipFill>
          <a:blip r:embed="rId3" cstate="print">
            <a:extLst>
              <a:ext uri="{28A0092B-C50C-407E-A947-70E740481C1C}">
                <a14:useLocalDpi xmlns:a14="http://schemas.microsoft.com/office/drawing/2010/main" xmlns="" val="0"/>
              </a:ext>
            </a:extLst>
          </a:blip>
          <a:srcRect/>
          <a:stretch>
            <a:fillRect/>
          </a:stretch>
        </p:blipFill>
        <p:spPr bwMode="auto">
          <a:xfrm>
            <a:off x="1060996" y="1047750"/>
            <a:ext cx="7012483" cy="49466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 name="Oval 2"/>
          <p:cNvSpPr/>
          <p:nvPr/>
        </p:nvSpPr>
        <p:spPr>
          <a:xfrm>
            <a:off x="1857374" y="3019425"/>
            <a:ext cx="361951" cy="2524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spTree>
    <p:extLst>
      <p:ext uri="{BB962C8B-B14F-4D97-AF65-F5344CB8AC3E}">
        <p14:creationId xmlns:p14="http://schemas.microsoft.com/office/powerpoint/2010/main" xmlns="" val="427172342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Open Sensor Detection, Lead 2</a:t>
            </a:r>
            <a:endParaRPr lang="en-US" dirty="0"/>
          </a:p>
        </p:txBody>
      </p:sp>
      <p:pic>
        <p:nvPicPr>
          <p:cNvPr id="30724" name="Picture 4"/>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rcRect/>
          <a:stretch>
            <a:fillRect/>
          </a:stretch>
        </p:blipFill>
        <p:spPr bwMode="auto">
          <a:xfrm>
            <a:off x="1060996" y="1047750"/>
            <a:ext cx="7012483" cy="49466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4" name="Oval 3"/>
          <p:cNvSpPr/>
          <p:nvPr/>
        </p:nvSpPr>
        <p:spPr>
          <a:xfrm>
            <a:off x="1857374" y="3457529"/>
            <a:ext cx="361951" cy="2524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spTree>
    <p:extLst>
      <p:ext uri="{BB962C8B-B14F-4D97-AF65-F5344CB8AC3E}">
        <p14:creationId xmlns:p14="http://schemas.microsoft.com/office/powerpoint/2010/main" xmlns="" val="127723711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Open Sensor Detection, Lead 3 (I)</a:t>
            </a:r>
            <a:endParaRPr lang="en-US" dirty="0"/>
          </a:p>
        </p:txBody>
      </p:sp>
      <p:pic>
        <p:nvPicPr>
          <p:cNvPr id="31749" name="Picture 5"/>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rcRect/>
          <a:stretch>
            <a:fillRect/>
          </a:stretch>
        </p:blipFill>
        <p:spPr bwMode="auto">
          <a:xfrm>
            <a:off x="1060861" y="1047750"/>
            <a:ext cx="7103064" cy="49466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4" name="Oval 3"/>
          <p:cNvSpPr/>
          <p:nvPr/>
        </p:nvSpPr>
        <p:spPr>
          <a:xfrm rot="5400000">
            <a:off x="1421517" y="3819525"/>
            <a:ext cx="361951" cy="2524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spTree>
    <p:extLst>
      <p:ext uri="{BB962C8B-B14F-4D97-AF65-F5344CB8AC3E}">
        <p14:creationId xmlns:p14="http://schemas.microsoft.com/office/powerpoint/2010/main" xmlns="" val="317554094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7" name="Picture 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171166" y="1177447"/>
            <a:ext cx="4799251" cy="333998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de-DE" dirty="0" smtClean="0"/>
              <a:t>Open Sensor Detection, Lead 3 (II)</a:t>
            </a:r>
            <a:endParaRPr lang="en-US" dirty="0"/>
          </a:p>
        </p:txBody>
      </p:sp>
      <p:sp>
        <p:nvSpPr>
          <p:cNvPr id="4" name="Content Placeholder 3"/>
          <p:cNvSpPr>
            <a:spLocks noGrp="1"/>
          </p:cNvSpPr>
          <p:nvPr>
            <p:ph idx="1"/>
          </p:nvPr>
        </p:nvSpPr>
        <p:spPr>
          <a:xfrm>
            <a:off x="333375" y="1048468"/>
            <a:ext cx="4226099" cy="4945932"/>
          </a:xfrm>
        </p:spPr>
        <p:txBody>
          <a:bodyPr/>
          <a:lstStyle/>
          <a:p>
            <a:r>
              <a:rPr lang="de-DE" dirty="0" smtClean="0"/>
              <a:t>Option1: Measure V</a:t>
            </a:r>
            <a:r>
              <a:rPr lang="de-DE" baseline="-25000" dirty="0" smtClean="0"/>
              <a:t>REF</a:t>
            </a:r>
            <a:endParaRPr lang="de-DE" dirty="0" smtClean="0"/>
          </a:p>
          <a:p>
            <a:pPr lvl="1"/>
            <a:r>
              <a:rPr lang="de-DE" dirty="0" smtClean="0"/>
              <a:t>Reconfigure MUX1 [2:0] to measure V</a:t>
            </a:r>
            <a:r>
              <a:rPr lang="de-DE" baseline="-25000" dirty="0" smtClean="0"/>
              <a:t>REF</a:t>
            </a:r>
          </a:p>
          <a:p>
            <a:pPr lvl="1"/>
            <a:r>
              <a:rPr lang="de-DE" dirty="0" smtClean="0"/>
              <a:t>Detect </a:t>
            </a:r>
            <a:r>
              <a:rPr lang="de-DE" dirty="0"/>
              <a:t>that </a:t>
            </a:r>
            <a:r>
              <a:rPr lang="de-DE" dirty="0" smtClean="0"/>
              <a:t>V</a:t>
            </a:r>
            <a:r>
              <a:rPr lang="de-DE" baseline="-25000" dirty="0" smtClean="0"/>
              <a:t>REF</a:t>
            </a:r>
            <a:r>
              <a:rPr lang="de-DE" dirty="0" smtClean="0"/>
              <a:t> is </a:t>
            </a:r>
            <a:r>
              <a:rPr lang="de-DE" dirty="0"/>
              <a:t>below certain threshold</a:t>
            </a:r>
            <a:r>
              <a:rPr lang="de-DE" dirty="0" smtClean="0"/>
              <a:t>.</a:t>
            </a:r>
          </a:p>
          <a:p>
            <a:pPr lvl="1"/>
            <a:endParaRPr lang="de-DE" dirty="0" smtClean="0"/>
          </a:p>
          <a:p>
            <a:r>
              <a:rPr lang="de-DE" dirty="0" smtClean="0"/>
              <a:t>Option 2: REFP0 as GPIO</a:t>
            </a:r>
          </a:p>
          <a:p>
            <a:pPr lvl="1"/>
            <a:r>
              <a:rPr lang="de-DE" dirty="0" smtClean="0"/>
              <a:t>Diagnostic cycle – stop conversions, set REFP0 as GPIO</a:t>
            </a:r>
          </a:p>
          <a:p>
            <a:pPr lvl="1"/>
            <a:r>
              <a:rPr lang="de-DE" dirty="0" smtClean="0"/>
              <a:t>If = high, reference is present</a:t>
            </a:r>
          </a:p>
          <a:p>
            <a:pPr lvl="1"/>
            <a:r>
              <a:rPr lang="de-DE" dirty="0" smtClean="0"/>
              <a:t>If = low, reference is absent</a:t>
            </a:r>
          </a:p>
          <a:p>
            <a:pPr marL="341312" lvl="1" indent="0">
              <a:buNone/>
            </a:pPr>
            <a:r>
              <a:rPr lang="de-DE" sz="1400" dirty="0" smtClean="0"/>
              <a:t>     **Make sure GPIO theshold is met</a:t>
            </a:r>
          </a:p>
          <a:p>
            <a:pPr lvl="1"/>
            <a:endParaRPr lang="de-DE" dirty="0" smtClean="0"/>
          </a:p>
          <a:p>
            <a:pPr lvl="1"/>
            <a:endParaRPr lang="de-DE" dirty="0" smtClean="0"/>
          </a:p>
        </p:txBody>
      </p:sp>
      <p:sp>
        <p:nvSpPr>
          <p:cNvPr id="7" name="Oval 6"/>
          <p:cNvSpPr/>
          <p:nvPr/>
        </p:nvSpPr>
        <p:spPr>
          <a:xfrm rot="5400000">
            <a:off x="4416029" y="3049195"/>
            <a:ext cx="245267" cy="1714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spTree>
    <p:extLst>
      <p:ext uri="{BB962C8B-B14F-4D97-AF65-F5344CB8AC3E}">
        <p14:creationId xmlns:p14="http://schemas.microsoft.com/office/powerpoint/2010/main" xmlns="" val="185867309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DE" dirty="0" smtClean="0"/>
              <a:t>IDAC CHOPPING</a:t>
            </a:r>
            <a:endParaRPr lang="en-US" dirty="0"/>
          </a:p>
        </p:txBody>
      </p:sp>
      <p:sp>
        <p:nvSpPr>
          <p:cNvPr id="7" name="Text Placeholder 6"/>
          <p:cNvSpPr>
            <a:spLocks noGrp="1"/>
          </p:cNvSpPr>
          <p:nvPr>
            <p:ph type="body" idx="1"/>
          </p:nvPr>
        </p:nvSpPr>
        <p:spPr/>
        <p:txBody>
          <a:bodyPr/>
          <a:lstStyle/>
          <a:p>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smtClean="0"/>
              <a:t>Why use an RTD?</a:t>
            </a:r>
          </a:p>
        </p:txBody>
      </p:sp>
      <p:pic>
        <p:nvPicPr>
          <p:cNvPr id="12292" name="Picture 5"/>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567266" y="1075267"/>
            <a:ext cx="7924800" cy="4791075"/>
          </a:xfrm>
          <a:prstGeom prst="rect">
            <a:avLst/>
          </a:prstGeom>
          <a:noFill/>
          <a:ln w="57150" algn="ctr">
            <a:solidFill>
              <a:srgbClr val="DE0000"/>
            </a:solidFill>
            <a:miter lim="800000"/>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41563526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2"/>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55448" y="1162758"/>
            <a:ext cx="8829675" cy="19380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de-DE" dirty="0" smtClean="0"/>
              <a:t>Errors due to IDAC Mismatch</a:t>
            </a:r>
            <a:endParaRPr lang="en-US" dirty="0"/>
          </a:p>
        </p:txBody>
      </p:sp>
      <p:sp>
        <p:nvSpPr>
          <p:cNvPr id="10" name="Content Placeholder 9"/>
          <p:cNvSpPr>
            <a:spLocks noGrp="1"/>
          </p:cNvSpPr>
          <p:nvPr>
            <p:ph idx="1"/>
          </p:nvPr>
        </p:nvSpPr>
        <p:spPr>
          <a:xfrm>
            <a:off x="333375" y="3691466"/>
            <a:ext cx="8467725" cy="2551291"/>
          </a:xfrm>
        </p:spPr>
        <p:txBody>
          <a:bodyPr/>
          <a:lstStyle/>
          <a:p>
            <a:r>
              <a:rPr lang="en-US" dirty="0" smtClean="0"/>
              <a:t>IDACs exhibit initial mismatch and drift mismatch</a:t>
            </a:r>
          </a:p>
          <a:p>
            <a:r>
              <a:rPr lang="en-US" dirty="0" smtClean="0"/>
              <a:t>Two potential errors:</a:t>
            </a:r>
          </a:p>
          <a:p>
            <a:pPr lvl="1"/>
            <a:r>
              <a:rPr lang="de-DE" dirty="0" smtClean="0"/>
              <a:t>Gain Error</a:t>
            </a:r>
            <a:br>
              <a:rPr lang="de-DE" dirty="0" smtClean="0"/>
            </a:br>
            <a:r>
              <a:rPr lang="de-DE" dirty="0" smtClean="0"/>
              <a:t>Only one IDAC is flowing through RTD but both IDACs flow through R</a:t>
            </a:r>
            <a:r>
              <a:rPr lang="de-DE" baseline="-25000" dirty="0" smtClean="0"/>
              <a:t>REF.</a:t>
            </a:r>
            <a:r>
              <a:rPr lang="de-DE" dirty="0" smtClean="0"/>
              <a:t/>
            </a:r>
            <a:br>
              <a:rPr lang="de-DE" dirty="0" smtClean="0"/>
            </a:br>
            <a:r>
              <a:rPr lang="de-DE" dirty="0" smtClean="0"/>
              <a:t>Calculation assumes both IDACs are equal.</a:t>
            </a:r>
            <a:endParaRPr lang="de-DE" baseline="-25000" dirty="0" smtClean="0"/>
          </a:p>
          <a:p>
            <a:pPr lvl="1"/>
            <a:r>
              <a:rPr lang="de-DE" dirty="0" smtClean="0"/>
              <a:t>No 100% R</a:t>
            </a:r>
            <a:r>
              <a:rPr lang="de-DE" baseline="-25000" dirty="0" smtClean="0"/>
              <a:t>LEAD</a:t>
            </a:r>
            <a:r>
              <a:rPr lang="de-DE" dirty="0" smtClean="0"/>
              <a:t> cancellation</a:t>
            </a:r>
            <a:endParaRPr lang="en-US" dirty="0" smtClean="0"/>
          </a:p>
          <a:p>
            <a:pPr lvl="1"/>
            <a:endParaRPr lang="en-US" dirty="0"/>
          </a:p>
        </p:txBody>
      </p:sp>
      <p:sp>
        <p:nvSpPr>
          <p:cNvPr id="3" name="Rectangle 2"/>
          <p:cNvSpPr/>
          <p:nvPr/>
        </p:nvSpPr>
        <p:spPr>
          <a:xfrm>
            <a:off x="150607" y="2873226"/>
            <a:ext cx="8832028" cy="22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sp>
        <p:nvSpPr>
          <p:cNvPr id="8" name="Rectangle 7"/>
          <p:cNvSpPr/>
          <p:nvPr/>
        </p:nvSpPr>
        <p:spPr>
          <a:xfrm>
            <a:off x="152395" y="2444694"/>
            <a:ext cx="8832028" cy="22591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a:solidFill>
                <a:srgbClr val="FFFFFF"/>
              </a:solidFill>
            </a:endParaRPr>
          </a:p>
        </p:txBody>
      </p:sp>
    </p:spTree>
    <p:extLst>
      <p:ext uri="{BB962C8B-B14F-4D97-AF65-F5344CB8AC3E}">
        <p14:creationId xmlns:p14="http://schemas.microsoft.com/office/powerpoint/2010/main" xmlns="" val="68257934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Improved Implementation</a:t>
            </a:r>
            <a:endParaRPr lang="en-US" sz="2000" b="0" dirty="0">
              <a:solidFill>
                <a:schemeClr val="tx1"/>
              </a:solidFill>
            </a:endParaRPr>
          </a:p>
        </p:txBody>
      </p:sp>
      <p:sp>
        <p:nvSpPr>
          <p:cNvPr id="11" name="Content Placeholder 10"/>
          <p:cNvSpPr>
            <a:spLocks noGrp="1"/>
          </p:cNvSpPr>
          <p:nvPr>
            <p:ph idx="1"/>
          </p:nvPr>
        </p:nvSpPr>
        <p:spPr/>
        <p:txBody>
          <a:bodyPr/>
          <a:lstStyle/>
          <a:p>
            <a:r>
              <a:rPr lang="de-DE" sz="1800" dirty="0" smtClean="0"/>
              <a:t>Eliminates gain error due to IDAC mismatch.</a:t>
            </a:r>
          </a:p>
          <a:p>
            <a:r>
              <a:rPr lang="de-DE" sz="1800" dirty="0" smtClean="0"/>
              <a:t>Same current that excites RTD, is flowing through R</a:t>
            </a:r>
            <a:r>
              <a:rPr lang="de-DE" sz="1800" baseline="-25000" dirty="0" smtClean="0"/>
              <a:t>REF</a:t>
            </a:r>
            <a:r>
              <a:rPr lang="de-DE" sz="1800" dirty="0" smtClean="0"/>
              <a:t>.</a:t>
            </a:r>
          </a:p>
          <a:p>
            <a:r>
              <a:rPr lang="de-DE" sz="1800" dirty="0" smtClean="0"/>
              <a:t>Harder to maintain IDAC compliance voltage,</a:t>
            </a:r>
            <a:br>
              <a:rPr lang="de-DE" sz="1800" dirty="0" smtClean="0"/>
            </a:br>
            <a:r>
              <a:rPr lang="de-DE" sz="1800" dirty="0" smtClean="0"/>
              <a:t>especially when using a 3.3V supply</a:t>
            </a:r>
            <a:endParaRPr lang="en-US" sz="1800" dirty="0"/>
          </a:p>
        </p:txBody>
      </p:sp>
      <p:graphicFrame>
        <p:nvGraphicFramePr>
          <p:cNvPr id="6" name="Object 5"/>
          <p:cNvGraphicFramePr>
            <a:graphicFrameLocks noChangeAspect="1"/>
          </p:cNvGraphicFramePr>
          <p:nvPr/>
        </p:nvGraphicFramePr>
        <p:xfrm>
          <a:off x="2437206" y="1433689"/>
          <a:ext cx="6706794" cy="4952648"/>
        </p:xfrm>
        <a:graphic>
          <a:graphicData uri="http://schemas.openxmlformats.org/presentationml/2006/ole">
            <p:oleObj spid="_x0000_s26626" name="Visio" r:id="rId3" imgW="8042220" imgH="5938748" progId="Visio.Drawing.11">
              <p:embed/>
            </p:oleObj>
          </a:graphicData>
        </a:graphic>
      </p:graphicFrame>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IDAC Chopping</a:t>
            </a:r>
            <a:endParaRPr lang="en-US" dirty="0"/>
          </a:p>
        </p:txBody>
      </p:sp>
      <p:sp>
        <p:nvSpPr>
          <p:cNvPr id="10" name="Content Placeholder 9"/>
          <p:cNvSpPr>
            <a:spLocks noGrp="1"/>
          </p:cNvSpPr>
          <p:nvPr>
            <p:ph idx="1"/>
          </p:nvPr>
        </p:nvSpPr>
        <p:spPr/>
        <p:txBody>
          <a:bodyPr/>
          <a:lstStyle/>
          <a:p>
            <a:r>
              <a:rPr lang="en-US" dirty="0" smtClean="0"/>
              <a:t>IDAC “Chopping”</a:t>
            </a:r>
          </a:p>
          <a:p>
            <a:pPr lvl="1"/>
            <a:r>
              <a:rPr lang="en-US" dirty="0" smtClean="0"/>
              <a:t>Two measurements with IDACs swapped are taken and averaged</a:t>
            </a:r>
          </a:p>
          <a:p>
            <a:pPr lvl="1"/>
            <a:r>
              <a:rPr lang="en-US" dirty="0" smtClean="0"/>
              <a:t>Improves R</a:t>
            </a:r>
            <a:r>
              <a:rPr lang="en-US" baseline="-25000" dirty="0" smtClean="0"/>
              <a:t>LEAD</a:t>
            </a:r>
            <a:r>
              <a:rPr lang="en-US" dirty="0" smtClean="0"/>
              <a:t> compensation</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Note: Input </a:t>
            </a:r>
            <a:r>
              <a:rPr lang="en-US" dirty="0"/>
              <a:t>filters need to settle before beginning a new </a:t>
            </a:r>
            <a:r>
              <a:rPr lang="en-US" dirty="0" smtClean="0"/>
              <a:t>conversion</a:t>
            </a:r>
          </a:p>
        </p:txBody>
      </p:sp>
      <p:graphicFrame>
        <p:nvGraphicFramePr>
          <p:cNvPr id="359425" name="Object 1"/>
          <p:cNvGraphicFramePr>
            <a:graphicFrameLocks noChangeAspect="1"/>
          </p:cNvGraphicFramePr>
          <p:nvPr/>
        </p:nvGraphicFramePr>
        <p:xfrm>
          <a:off x="5188961" y="1828801"/>
          <a:ext cx="3955039" cy="2920822"/>
        </p:xfrm>
        <a:graphic>
          <a:graphicData uri="http://schemas.openxmlformats.org/presentationml/2006/ole">
            <p:oleObj spid="_x0000_s27650" name="Visio" r:id="rId4" imgW="8042220" imgH="5938748" progId="Visio.Drawing.11">
              <p:embed/>
            </p:oleObj>
          </a:graphicData>
        </a:graphic>
      </p:graphicFrame>
      <p:graphicFrame>
        <p:nvGraphicFramePr>
          <p:cNvPr id="359426" name="Object 2"/>
          <p:cNvGraphicFramePr>
            <a:graphicFrameLocks noChangeAspect="1"/>
          </p:cNvGraphicFramePr>
          <p:nvPr/>
        </p:nvGraphicFramePr>
        <p:xfrm>
          <a:off x="605719" y="2455335"/>
          <a:ext cx="6445250" cy="3122613"/>
        </p:xfrm>
        <a:graphic>
          <a:graphicData uri="http://schemas.openxmlformats.org/presentationml/2006/ole">
            <p:oleObj spid="_x0000_s27651" name="Equation" r:id="rId5" imgW="4406760" imgH="2234880" progId="Equation.3">
              <p:embed/>
            </p:oleObj>
          </a:graphicData>
        </a:graphic>
      </p:graphicFrame>
    </p:spTree>
    <p:extLst>
      <p:ext uri="{BB962C8B-B14F-4D97-AF65-F5344CB8AC3E}">
        <p14:creationId xmlns:p14="http://schemas.microsoft.com/office/powerpoint/2010/main" xmlns="" val="682579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94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Achievable Resolution with ADS1248</a:t>
            </a:r>
            <a:endParaRPr lang="en-US" dirty="0"/>
          </a:p>
        </p:txBody>
      </p:sp>
      <p:sp>
        <p:nvSpPr>
          <p:cNvPr id="3" name="Content Placeholder 2"/>
          <p:cNvSpPr>
            <a:spLocks noGrp="1"/>
          </p:cNvSpPr>
          <p:nvPr>
            <p:ph idx="1"/>
          </p:nvPr>
        </p:nvSpPr>
        <p:spPr>
          <a:xfrm>
            <a:off x="333375" y="3160888"/>
            <a:ext cx="8467725" cy="2833511"/>
          </a:xfrm>
        </p:spPr>
        <p:txBody>
          <a:bodyPr/>
          <a:lstStyle/>
          <a:p>
            <a:pPr lvl="0">
              <a:tabLst>
                <a:tab pos="4121150" algn="l"/>
              </a:tabLst>
            </a:pPr>
            <a:r>
              <a:rPr lang="de-DE" sz="1800" dirty="0" smtClean="0">
                <a:solidFill>
                  <a:srgbClr val="000000"/>
                </a:solidFill>
              </a:rPr>
              <a:t>LSB size:</a:t>
            </a:r>
          </a:p>
          <a:p>
            <a:pPr lvl="0">
              <a:tabLst>
                <a:tab pos="4121150" algn="l"/>
              </a:tabLst>
            </a:pPr>
            <a:endParaRPr lang="de-DE" sz="1800" dirty="0" smtClean="0">
              <a:solidFill>
                <a:srgbClr val="000000"/>
              </a:solidFill>
            </a:endParaRPr>
          </a:p>
          <a:p>
            <a:pPr lvl="0">
              <a:tabLst>
                <a:tab pos="4121150" algn="l"/>
              </a:tabLst>
            </a:pPr>
            <a:r>
              <a:rPr lang="de-DE" sz="1800" dirty="0" smtClean="0">
                <a:solidFill>
                  <a:srgbClr val="000000"/>
                </a:solidFill>
              </a:rPr>
              <a:t>Input referrerd Noise:	3.83uV</a:t>
            </a:r>
            <a:r>
              <a:rPr lang="de-DE" sz="1800" baseline="-25000" dirty="0" smtClean="0">
                <a:solidFill>
                  <a:srgbClr val="000000"/>
                </a:solidFill>
              </a:rPr>
              <a:t>pp</a:t>
            </a:r>
          </a:p>
          <a:p>
            <a:pPr lvl="0">
              <a:tabLst>
                <a:tab pos="4121150" algn="l"/>
              </a:tabLst>
            </a:pPr>
            <a:endParaRPr lang="de-DE" sz="1800" dirty="0" smtClean="0">
              <a:solidFill>
                <a:srgbClr val="000000"/>
              </a:solidFill>
            </a:endParaRPr>
          </a:p>
          <a:p>
            <a:pPr lvl="0">
              <a:tabLst>
                <a:tab pos="4121150" algn="l"/>
              </a:tabLst>
            </a:pPr>
            <a:r>
              <a:rPr lang="de-DE" sz="1800" dirty="0" smtClean="0">
                <a:solidFill>
                  <a:srgbClr val="000000"/>
                </a:solidFill>
              </a:rPr>
              <a:t>Pt100 Sensitivity:	1mA x 0.385</a:t>
            </a:r>
            <a:r>
              <a:rPr lang="el-GR" sz="1800" dirty="0" smtClean="0">
                <a:solidFill>
                  <a:srgbClr val="000000"/>
                </a:solidFill>
              </a:rPr>
              <a:t>Ω</a:t>
            </a:r>
            <a:r>
              <a:rPr lang="de-DE" sz="1800" dirty="0" smtClean="0">
                <a:solidFill>
                  <a:srgbClr val="000000"/>
                </a:solidFill>
              </a:rPr>
              <a:t>/°C = 0.385mV/°C</a:t>
            </a:r>
          </a:p>
          <a:p>
            <a:pPr lvl="0">
              <a:tabLst>
                <a:tab pos="4121150" algn="l"/>
              </a:tabLst>
            </a:pPr>
            <a:endParaRPr lang="de-DE" sz="1800" dirty="0" smtClean="0">
              <a:solidFill>
                <a:srgbClr val="000000"/>
              </a:solidFill>
            </a:endParaRPr>
          </a:p>
          <a:p>
            <a:pPr>
              <a:tabLst>
                <a:tab pos="4121150" algn="l"/>
              </a:tabLst>
            </a:pPr>
            <a:r>
              <a:rPr lang="de-DE" sz="1800" dirty="0" smtClean="0">
                <a:solidFill>
                  <a:srgbClr val="000000"/>
                </a:solidFill>
              </a:rPr>
              <a:t>Temperature Resolution per Code:	49.2nV / 0.385mV/°C = 0.0001°C</a:t>
            </a:r>
          </a:p>
          <a:p>
            <a:pPr lvl="0">
              <a:tabLst>
                <a:tab pos="4121150" algn="l"/>
              </a:tabLst>
            </a:pPr>
            <a:r>
              <a:rPr lang="de-DE" sz="1800" dirty="0" smtClean="0">
                <a:solidFill>
                  <a:srgbClr val="000000"/>
                </a:solidFill>
              </a:rPr>
              <a:t>Noise Free Temperature Resolution:	3.83uV</a:t>
            </a:r>
            <a:r>
              <a:rPr lang="de-DE" sz="1800" baseline="-25000" dirty="0" smtClean="0">
                <a:solidFill>
                  <a:srgbClr val="000000"/>
                </a:solidFill>
              </a:rPr>
              <a:t>pp</a:t>
            </a:r>
            <a:r>
              <a:rPr lang="de-DE" sz="1800" dirty="0" smtClean="0">
                <a:solidFill>
                  <a:srgbClr val="000000"/>
                </a:solidFill>
              </a:rPr>
              <a:t> / 0.385mV/°C = 0.01°C</a:t>
            </a:r>
          </a:p>
        </p:txBody>
      </p:sp>
      <p:grpSp>
        <p:nvGrpSpPr>
          <p:cNvPr id="4" name="Group 6"/>
          <p:cNvGrpSpPr/>
          <p:nvPr/>
        </p:nvGrpSpPr>
        <p:grpSpPr>
          <a:xfrm>
            <a:off x="835378" y="1185334"/>
            <a:ext cx="7383110" cy="1444978"/>
            <a:chOff x="835378" y="1185334"/>
            <a:chExt cx="7383110" cy="1444978"/>
          </a:xfrm>
        </p:grpSpPr>
        <p:pic>
          <p:nvPicPr>
            <p:cNvPr id="336898" name="Picture 2"/>
            <p:cNvPicPr>
              <a:picLocks noChangeAspect="1" noChangeArrowheads="1"/>
            </p:cNvPicPr>
            <p:nvPr/>
          </p:nvPicPr>
          <p:blipFill>
            <a:blip r:embed="rId3" cstate="print"/>
            <a:srcRect l="1508" t="4016"/>
            <a:stretch>
              <a:fillRect/>
            </a:stretch>
          </p:blipFill>
          <p:spPr bwMode="auto">
            <a:xfrm>
              <a:off x="835378" y="1185334"/>
              <a:ext cx="7383110" cy="1407936"/>
            </a:xfrm>
            <a:prstGeom prst="rect">
              <a:avLst/>
            </a:prstGeom>
            <a:noFill/>
            <a:ln w="9525">
              <a:noFill/>
              <a:miter lim="800000"/>
              <a:headEnd/>
              <a:tailEnd/>
            </a:ln>
          </p:spPr>
        </p:pic>
        <p:sp>
          <p:nvSpPr>
            <p:cNvPr id="5" name="Freeform 4"/>
            <p:cNvSpPr/>
            <p:nvPr/>
          </p:nvSpPr>
          <p:spPr>
            <a:xfrm>
              <a:off x="3206045" y="2359378"/>
              <a:ext cx="903110" cy="270934"/>
            </a:xfrm>
            <a:custGeom>
              <a:avLst/>
              <a:gdLst>
                <a:gd name="connsiteX0" fmla="*/ 0 w 6096000"/>
                <a:gd name="connsiteY0" fmla="*/ 94456 h 944562"/>
                <a:gd name="connsiteX1" fmla="*/ 27666 w 6096000"/>
                <a:gd name="connsiteY1" fmla="*/ 27666 h 944562"/>
                <a:gd name="connsiteX2" fmla="*/ 94457 w 6096000"/>
                <a:gd name="connsiteY2" fmla="*/ 1 h 944562"/>
                <a:gd name="connsiteX3" fmla="*/ 6001544 w 6096000"/>
                <a:gd name="connsiteY3" fmla="*/ 0 h 944562"/>
                <a:gd name="connsiteX4" fmla="*/ 6068334 w 6096000"/>
                <a:gd name="connsiteY4" fmla="*/ 27666 h 944562"/>
                <a:gd name="connsiteX5" fmla="*/ 6095999 w 6096000"/>
                <a:gd name="connsiteY5" fmla="*/ 94457 h 944562"/>
                <a:gd name="connsiteX6" fmla="*/ 6096000 w 6096000"/>
                <a:gd name="connsiteY6" fmla="*/ 850106 h 944562"/>
                <a:gd name="connsiteX7" fmla="*/ 6068334 w 6096000"/>
                <a:gd name="connsiteY7" fmla="*/ 916896 h 944562"/>
                <a:gd name="connsiteX8" fmla="*/ 6001543 w 6096000"/>
                <a:gd name="connsiteY8" fmla="*/ 944562 h 944562"/>
                <a:gd name="connsiteX9" fmla="*/ 94456 w 6096000"/>
                <a:gd name="connsiteY9" fmla="*/ 944562 h 944562"/>
                <a:gd name="connsiteX10" fmla="*/ 27666 w 6096000"/>
                <a:gd name="connsiteY10" fmla="*/ 916896 h 944562"/>
                <a:gd name="connsiteX11" fmla="*/ 1 w 6096000"/>
                <a:gd name="connsiteY11" fmla="*/ 850105 h 944562"/>
                <a:gd name="connsiteX12" fmla="*/ 0 w 6096000"/>
                <a:gd name="connsiteY12" fmla="*/ 94456 h 944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96000" h="944562">
                  <a:moveTo>
                    <a:pt x="0" y="94456"/>
                  </a:moveTo>
                  <a:cubicBezTo>
                    <a:pt x="0" y="69405"/>
                    <a:pt x="9952" y="45379"/>
                    <a:pt x="27666" y="27666"/>
                  </a:cubicBezTo>
                  <a:cubicBezTo>
                    <a:pt x="45380" y="9952"/>
                    <a:pt x="69405" y="1"/>
                    <a:pt x="94457" y="1"/>
                  </a:cubicBezTo>
                  <a:lnTo>
                    <a:pt x="6001544" y="0"/>
                  </a:lnTo>
                  <a:cubicBezTo>
                    <a:pt x="6026595" y="0"/>
                    <a:pt x="6050621" y="9952"/>
                    <a:pt x="6068334" y="27666"/>
                  </a:cubicBezTo>
                  <a:cubicBezTo>
                    <a:pt x="6086048" y="45380"/>
                    <a:pt x="6095999" y="69405"/>
                    <a:pt x="6095999" y="94457"/>
                  </a:cubicBezTo>
                  <a:cubicBezTo>
                    <a:pt x="6095999" y="346340"/>
                    <a:pt x="6096000" y="598223"/>
                    <a:pt x="6096000" y="850106"/>
                  </a:cubicBezTo>
                  <a:cubicBezTo>
                    <a:pt x="6096000" y="875157"/>
                    <a:pt x="6086048" y="899183"/>
                    <a:pt x="6068334" y="916896"/>
                  </a:cubicBezTo>
                  <a:cubicBezTo>
                    <a:pt x="6050620" y="934610"/>
                    <a:pt x="6026595" y="944562"/>
                    <a:pt x="6001543" y="944562"/>
                  </a:cubicBezTo>
                  <a:lnTo>
                    <a:pt x="94456" y="944562"/>
                  </a:lnTo>
                  <a:cubicBezTo>
                    <a:pt x="69405" y="944562"/>
                    <a:pt x="45379" y="934610"/>
                    <a:pt x="27666" y="916896"/>
                  </a:cubicBezTo>
                  <a:cubicBezTo>
                    <a:pt x="9952" y="899182"/>
                    <a:pt x="1" y="875157"/>
                    <a:pt x="1" y="850105"/>
                  </a:cubicBezTo>
                  <a:cubicBezTo>
                    <a:pt x="1" y="598222"/>
                    <a:pt x="0" y="346339"/>
                    <a:pt x="0" y="94456"/>
                  </a:cubicBezTo>
                  <a:close/>
                </a:path>
              </a:pathLst>
            </a:custGeom>
            <a:noFill/>
          </p:spPr>
          <p:style>
            <a:lnRef idx="2">
              <a:schemeClr val="accent1"/>
            </a:lnRef>
            <a:fillRef idx="1">
              <a:schemeClr val="lt1"/>
            </a:fillRef>
            <a:effectRef idx="0">
              <a:schemeClr val="accent1"/>
            </a:effectRef>
            <a:fontRef idx="minor">
              <a:schemeClr val="dk1"/>
            </a:fontRef>
          </p:style>
          <p:txBody>
            <a:bodyPr spcFirstLastPara="0" vert="horz" wrap="square" lIns="1374616" tIns="60960" rIns="60961" bIns="60960" numCol="1" spcCol="1270" anchor="ctr" anchorCtr="0">
              <a:noAutofit/>
            </a:bodyPr>
            <a:lstStyle/>
            <a:p>
              <a:pPr marL="892175" defTabSz="711200" fontAlgn="base">
                <a:lnSpc>
                  <a:spcPct val="90000"/>
                </a:lnSpc>
                <a:spcBef>
                  <a:spcPct val="0"/>
                </a:spcBef>
                <a:spcAft>
                  <a:spcPct val="35000"/>
                </a:spcAft>
              </a:pPr>
              <a:endParaRPr lang="en-US" sz="1400" dirty="0">
                <a:solidFill>
                  <a:srgbClr val="000000"/>
                </a:solidFill>
              </a:endParaRPr>
            </a:p>
          </p:txBody>
        </p:sp>
      </p:grpSp>
      <p:graphicFrame>
        <p:nvGraphicFramePr>
          <p:cNvPr id="370689" name="Object 1"/>
          <p:cNvGraphicFramePr>
            <a:graphicFrameLocks noChangeAspect="1"/>
          </p:cNvGraphicFramePr>
          <p:nvPr/>
        </p:nvGraphicFramePr>
        <p:xfrm>
          <a:off x="4546600" y="3195638"/>
          <a:ext cx="3170238" cy="563562"/>
        </p:xfrm>
        <a:graphic>
          <a:graphicData uri="http://schemas.openxmlformats.org/presentationml/2006/ole">
            <p:oleObj spid="_x0000_s28674" name="Equation" r:id="rId4" imgW="2171520" imgH="393480" progId="Equation.3">
              <p:embed/>
            </p:oleObj>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dirty="0" smtClean="0"/>
              <a:t>RTD Resistance vs. Temperature</a:t>
            </a:r>
          </a:p>
        </p:txBody>
      </p:sp>
      <p:sp>
        <p:nvSpPr>
          <p:cNvPr id="21507" name="Rectangle 10"/>
          <p:cNvSpPr>
            <a:spLocks noChangeArrowheads="1"/>
          </p:cNvSpPr>
          <p:nvPr/>
        </p:nvSpPr>
        <p:spPr bwMode="auto">
          <a:xfrm>
            <a:off x="346587" y="906920"/>
            <a:ext cx="3819525" cy="4508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a:lstStyle/>
          <a:p>
            <a:pPr marL="227013" indent="-227013" eaLnBrk="0" fontAlgn="base" hangingPunct="0">
              <a:spcBef>
                <a:spcPct val="65000"/>
              </a:spcBef>
              <a:spcAft>
                <a:spcPct val="0"/>
              </a:spcAft>
            </a:pPr>
            <a:r>
              <a:rPr lang="en-US" u="sng" dirty="0" err="1">
                <a:solidFill>
                  <a:srgbClr val="000000"/>
                </a:solidFill>
                <a:cs typeface="Arial" charset="0"/>
              </a:rPr>
              <a:t>Callendar</a:t>
            </a:r>
            <a:r>
              <a:rPr lang="en-US" u="sng" dirty="0">
                <a:solidFill>
                  <a:srgbClr val="000000"/>
                </a:solidFill>
                <a:cs typeface="Arial" charset="0"/>
              </a:rPr>
              <a:t>-Van </a:t>
            </a:r>
            <a:r>
              <a:rPr lang="en-US" u="sng" dirty="0" err="1">
                <a:solidFill>
                  <a:srgbClr val="000000"/>
                </a:solidFill>
                <a:cs typeface="Arial" charset="0"/>
              </a:rPr>
              <a:t>Dusen</a:t>
            </a:r>
            <a:r>
              <a:rPr lang="en-US" u="sng" dirty="0">
                <a:solidFill>
                  <a:srgbClr val="000000"/>
                </a:solidFill>
                <a:cs typeface="Arial" charset="0"/>
              </a:rPr>
              <a:t> Equations  </a:t>
            </a:r>
          </a:p>
        </p:txBody>
      </p:sp>
      <p:sp>
        <p:nvSpPr>
          <p:cNvPr id="21508" name="Rectangle 19"/>
          <p:cNvSpPr>
            <a:spLocks noChangeArrowheads="1"/>
          </p:cNvSpPr>
          <p:nvPr/>
        </p:nvSpPr>
        <p:spPr bwMode="auto">
          <a:xfrm>
            <a:off x="6568464" y="2887538"/>
            <a:ext cx="2428780" cy="172961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a:lstStyle/>
          <a:p>
            <a:pPr eaLnBrk="0" fontAlgn="base" hangingPunct="0">
              <a:spcAft>
                <a:spcPct val="0"/>
              </a:spcAft>
            </a:pPr>
            <a:r>
              <a:rPr lang="en-US" sz="1600" dirty="0">
                <a:solidFill>
                  <a:srgbClr val="000000"/>
                </a:solidFill>
                <a:cs typeface="Arial" charset="0"/>
              </a:rPr>
              <a:t>IEC60751 Constants:</a:t>
            </a:r>
          </a:p>
          <a:p>
            <a:pPr marL="227013" indent="-227013" eaLnBrk="0" fontAlgn="base" hangingPunct="0">
              <a:spcAft>
                <a:spcPct val="0"/>
              </a:spcAft>
            </a:pPr>
            <a:endParaRPr lang="en-US" sz="1600" dirty="0">
              <a:solidFill>
                <a:srgbClr val="000000"/>
              </a:solidFill>
              <a:cs typeface="Arial" charset="0"/>
            </a:endParaRPr>
          </a:p>
          <a:p>
            <a:pPr eaLnBrk="0" fontAlgn="base" hangingPunct="0">
              <a:spcAft>
                <a:spcPct val="0"/>
              </a:spcAft>
              <a:tabLst>
                <a:tab pos="271463" algn="l"/>
              </a:tabLst>
            </a:pPr>
            <a:r>
              <a:rPr lang="de-DE" sz="1600" dirty="0">
                <a:solidFill>
                  <a:srgbClr val="000000"/>
                </a:solidFill>
                <a:cs typeface="Arial" charset="0"/>
              </a:rPr>
              <a:t>R</a:t>
            </a:r>
            <a:r>
              <a:rPr lang="de-DE" sz="1600" baseline="-25000" dirty="0">
                <a:solidFill>
                  <a:srgbClr val="000000"/>
                </a:solidFill>
                <a:cs typeface="Arial" charset="0"/>
              </a:rPr>
              <a:t>0</a:t>
            </a:r>
            <a:r>
              <a:rPr lang="de-DE" sz="1600" dirty="0">
                <a:solidFill>
                  <a:srgbClr val="000000"/>
                </a:solidFill>
                <a:cs typeface="Arial" charset="0"/>
              </a:rPr>
              <a:t>	= 100</a:t>
            </a:r>
            <a:r>
              <a:rPr lang="el-GR" sz="1600" dirty="0">
                <a:solidFill>
                  <a:srgbClr val="000000"/>
                </a:solidFill>
                <a:cs typeface="Arial" charset="0"/>
              </a:rPr>
              <a:t>Ω</a:t>
            </a:r>
            <a:endParaRPr lang="de-DE" sz="1600" dirty="0">
              <a:solidFill>
                <a:srgbClr val="000000"/>
              </a:solidFill>
              <a:cs typeface="Arial" charset="0"/>
            </a:endParaRPr>
          </a:p>
          <a:p>
            <a:pPr eaLnBrk="0" fontAlgn="base" hangingPunct="0">
              <a:spcAft>
                <a:spcPct val="0"/>
              </a:spcAft>
              <a:tabLst>
                <a:tab pos="271463" algn="l"/>
              </a:tabLst>
            </a:pPr>
            <a:r>
              <a:rPr lang="de-DE" sz="1600" dirty="0">
                <a:solidFill>
                  <a:srgbClr val="000000"/>
                </a:solidFill>
                <a:cs typeface="Arial" charset="0"/>
              </a:rPr>
              <a:t>A	= 3.9083 ∙10</a:t>
            </a:r>
            <a:r>
              <a:rPr lang="de-DE" sz="1600" baseline="30000" dirty="0">
                <a:solidFill>
                  <a:srgbClr val="000000"/>
                </a:solidFill>
                <a:cs typeface="Arial" charset="0"/>
              </a:rPr>
              <a:t>-3</a:t>
            </a:r>
          </a:p>
          <a:p>
            <a:pPr eaLnBrk="0" fontAlgn="base" hangingPunct="0">
              <a:spcAft>
                <a:spcPct val="0"/>
              </a:spcAft>
              <a:tabLst>
                <a:tab pos="271463" algn="l"/>
              </a:tabLst>
            </a:pPr>
            <a:r>
              <a:rPr lang="de-DE" sz="1600" dirty="0">
                <a:solidFill>
                  <a:srgbClr val="000000"/>
                </a:solidFill>
                <a:cs typeface="Arial" charset="0"/>
              </a:rPr>
              <a:t>B	= -5.775 ∙10</a:t>
            </a:r>
            <a:r>
              <a:rPr lang="de-DE" sz="1600" baseline="30000" dirty="0">
                <a:solidFill>
                  <a:srgbClr val="000000"/>
                </a:solidFill>
                <a:cs typeface="Arial" charset="0"/>
              </a:rPr>
              <a:t>-7</a:t>
            </a:r>
          </a:p>
          <a:p>
            <a:pPr eaLnBrk="0" fontAlgn="base" hangingPunct="0">
              <a:spcAft>
                <a:spcPct val="0"/>
              </a:spcAft>
              <a:tabLst>
                <a:tab pos="271463" algn="l"/>
              </a:tabLst>
            </a:pPr>
            <a:r>
              <a:rPr lang="de-DE" sz="1600" dirty="0">
                <a:solidFill>
                  <a:srgbClr val="000000"/>
                </a:solidFill>
                <a:cs typeface="Arial" charset="0"/>
              </a:rPr>
              <a:t>C	= -4.183 ∙10</a:t>
            </a:r>
            <a:r>
              <a:rPr lang="de-DE" sz="1600" baseline="30000" dirty="0">
                <a:solidFill>
                  <a:srgbClr val="000000"/>
                </a:solidFill>
                <a:cs typeface="Arial" charset="0"/>
              </a:rPr>
              <a:t>-12</a:t>
            </a:r>
          </a:p>
        </p:txBody>
      </p:sp>
      <p:sp>
        <p:nvSpPr>
          <p:cNvPr id="21509" name="Rectangle 20"/>
          <p:cNvSpPr>
            <a:spLocks noChangeArrowheads="1"/>
          </p:cNvSpPr>
          <p:nvPr/>
        </p:nvSpPr>
        <p:spPr bwMode="auto">
          <a:xfrm>
            <a:off x="4414380" y="745776"/>
            <a:ext cx="4883150" cy="44759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a:lstStyle/>
          <a:p>
            <a:pPr marL="227013" indent="-227013" algn="ctr" eaLnBrk="0" fontAlgn="base" hangingPunct="0">
              <a:spcBef>
                <a:spcPct val="65000"/>
              </a:spcBef>
              <a:spcAft>
                <a:spcPct val="0"/>
              </a:spcAft>
            </a:pPr>
            <a:endParaRPr lang="el-GR" dirty="0">
              <a:solidFill>
                <a:srgbClr val="000000"/>
              </a:solidFill>
              <a:cs typeface="Arial" pitchFamily="34" charset="0"/>
            </a:endParaRPr>
          </a:p>
        </p:txBody>
      </p:sp>
      <p:graphicFrame>
        <p:nvGraphicFramePr>
          <p:cNvPr id="2" name="Object 1"/>
          <p:cNvGraphicFramePr>
            <a:graphicFrameLocks noChangeAspect="1"/>
          </p:cNvGraphicFramePr>
          <p:nvPr>
            <p:extLst>
              <p:ext uri="{D42A27DB-BD31-4B8C-83A1-F6EECF244321}">
                <p14:modId xmlns:p14="http://schemas.microsoft.com/office/powerpoint/2010/main" xmlns="" val="4228456459"/>
              </p:ext>
            </p:extLst>
          </p:nvPr>
        </p:nvGraphicFramePr>
        <p:xfrm>
          <a:off x="401638" y="1349375"/>
          <a:ext cx="5918200" cy="755650"/>
        </p:xfrm>
        <a:graphic>
          <a:graphicData uri="http://schemas.openxmlformats.org/presentationml/2006/ole">
            <p:oleObj spid="_x0000_s16386" name="Equation" r:id="rId4" imgW="3746160" imgH="482400" progId="Equation.3">
              <p:embed/>
            </p:oleObj>
          </a:graphicData>
        </a:graphic>
      </p:graphicFrame>
      <p:graphicFrame>
        <p:nvGraphicFramePr>
          <p:cNvPr id="4" name="Object 3"/>
          <p:cNvGraphicFramePr>
            <a:graphicFrameLocks noChangeAspect="1"/>
          </p:cNvGraphicFramePr>
          <p:nvPr>
            <p:extLst>
              <p:ext uri="{D42A27DB-BD31-4B8C-83A1-F6EECF244321}">
                <p14:modId xmlns:p14="http://schemas.microsoft.com/office/powerpoint/2010/main" xmlns="" val="102271042"/>
              </p:ext>
            </p:extLst>
          </p:nvPr>
        </p:nvGraphicFramePr>
        <p:xfrm>
          <a:off x="261669" y="2173292"/>
          <a:ext cx="6185626" cy="4095449"/>
        </p:xfrm>
        <a:graphic>
          <a:graphicData uri="http://schemas.openxmlformats.org/presentationml/2006/ole">
            <p:oleObj spid="_x0000_s16387" name="Visio" r:id="rId5" imgW="7521512" imgH="4980622" progId="Visio.Drawing.11">
              <p:embed/>
            </p:oleObj>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xmlns="" val="2305694807"/>
              </p:ext>
            </p:extLst>
          </p:nvPr>
        </p:nvGraphicFramePr>
        <p:xfrm>
          <a:off x="3305175" y="2792413"/>
          <a:ext cx="1684338" cy="334962"/>
        </p:xfrm>
        <a:graphic>
          <a:graphicData uri="http://schemas.openxmlformats.org/presentationml/2006/ole">
            <p:oleObj spid="_x0000_s16388" name="Equation" r:id="rId6" imgW="1117440" imgH="228600" progId="Equation.3">
              <p:embed/>
            </p:oleObj>
          </a:graphicData>
        </a:graphic>
      </p:graphicFrame>
      <p:cxnSp>
        <p:nvCxnSpPr>
          <p:cNvPr id="8" name="Straight Arrow Connector 7"/>
          <p:cNvCxnSpPr>
            <a:stCxn id="6" idx="3"/>
          </p:cNvCxnSpPr>
          <p:nvPr/>
        </p:nvCxnSpPr>
        <p:spPr>
          <a:xfrm>
            <a:off x="5080478" y="2971454"/>
            <a:ext cx="130349" cy="272787"/>
          </a:xfrm>
          <a:prstGeom prst="straightConnector1">
            <a:avLst/>
          </a:prstGeom>
          <a:ln>
            <a:solidFill>
              <a:srgbClr val="0000CC"/>
            </a:solidFill>
            <a:tailEnd type="arrow"/>
          </a:ln>
        </p:spPr>
        <p:style>
          <a:lnRef idx="1">
            <a:schemeClr val="accent1"/>
          </a:lnRef>
          <a:fillRef idx="0">
            <a:schemeClr val="accent1"/>
          </a:fillRef>
          <a:effectRef idx="0">
            <a:schemeClr val="accent1"/>
          </a:effectRef>
          <a:fontRef idx="minor">
            <a:schemeClr val="tx1"/>
          </a:fontRef>
        </p:style>
      </p:cxnSp>
      <p:sp>
        <p:nvSpPr>
          <p:cNvPr id="11" name="Text Box 8"/>
          <p:cNvSpPr txBox="1">
            <a:spLocks noChangeArrowheads="1"/>
          </p:cNvSpPr>
          <p:nvPr/>
        </p:nvSpPr>
        <p:spPr bwMode="auto">
          <a:xfrm>
            <a:off x="4288817" y="4809339"/>
            <a:ext cx="1829762" cy="83099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a:spAutoFit/>
          </a:bodyPr>
          <a:lstStyle>
            <a:lvl1pPr eaLnBrk="0" hangingPunct="0">
              <a:defRPr sz="1600" b="1">
                <a:solidFill>
                  <a:schemeClr val="tx1"/>
                </a:solidFill>
                <a:latin typeface="Arial" charset="0"/>
              </a:defRPr>
            </a:lvl1pPr>
            <a:lvl2pPr marL="742950" indent="-285750" eaLnBrk="0" hangingPunct="0">
              <a:defRPr sz="1600" b="1">
                <a:solidFill>
                  <a:schemeClr val="tx1"/>
                </a:solidFill>
                <a:latin typeface="Arial" charset="0"/>
              </a:defRPr>
            </a:lvl2pPr>
            <a:lvl3pPr marL="1143000" indent="-228600" eaLnBrk="0" hangingPunct="0">
              <a:defRPr sz="1600" b="1">
                <a:solidFill>
                  <a:schemeClr val="tx1"/>
                </a:solidFill>
                <a:latin typeface="Arial" charset="0"/>
              </a:defRPr>
            </a:lvl3pPr>
            <a:lvl4pPr marL="1600200" indent="-228600" eaLnBrk="0" hangingPunct="0">
              <a:defRPr sz="1600" b="1">
                <a:solidFill>
                  <a:schemeClr val="tx1"/>
                </a:solidFill>
                <a:latin typeface="Arial" charset="0"/>
              </a:defRPr>
            </a:lvl4pPr>
            <a:lvl5pPr marL="2057400" indent="-228600" eaLnBrk="0" hangingPunct="0">
              <a:defRPr sz="1600" b="1">
                <a:solidFill>
                  <a:schemeClr val="tx1"/>
                </a:solidFill>
                <a:latin typeface="Arial" charset="0"/>
              </a:defRPr>
            </a:lvl5pPr>
            <a:lvl6pPr marL="2514600" indent="-228600" eaLnBrk="0" fontAlgn="base" hangingPunct="0">
              <a:spcBef>
                <a:spcPct val="0"/>
              </a:spcBef>
              <a:spcAft>
                <a:spcPct val="0"/>
              </a:spcAft>
              <a:defRPr sz="1600" b="1">
                <a:solidFill>
                  <a:schemeClr val="tx1"/>
                </a:solidFill>
                <a:latin typeface="Arial" charset="0"/>
              </a:defRPr>
            </a:lvl6pPr>
            <a:lvl7pPr marL="2971800" indent="-228600" eaLnBrk="0" fontAlgn="base" hangingPunct="0">
              <a:spcBef>
                <a:spcPct val="0"/>
              </a:spcBef>
              <a:spcAft>
                <a:spcPct val="0"/>
              </a:spcAft>
              <a:defRPr sz="1600" b="1">
                <a:solidFill>
                  <a:schemeClr val="tx1"/>
                </a:solidFill>
                <a:latin typeface="Arial" charset="0"/>
              </a:defRPr>
            </a:lvl7pPr>
            <a:lvl8pPr marL="3429000" indent="-228600" eaLnBrk="0" fontAlgn="base" hangingPunct="0">
              <a:spcBef>
                <a:spcPct val="0"/>
              </a:spcBef>
              <a:spcAft>
                <a:spcPct val="0"/>
              </a:spcAft>
              <a:defRPr sz="1600" b="1">
                <a:solidFill>
                  <a:schemeClr val="tx1"/>
                </a:solidFill>
                <a:latin typeface="Arial" charset="0"/>
              </a:defRPr>
            </a:lvl8pPr>
            <a:lvl9pPr marL="3886200" indent="-228600" eaLnBrk="0" fontAlgn="base" hangingPunct="0">
              <a:spcBef>
                <a:spcPct val="0"/>
              </a:spcBef>
              <a:spcAft>
                <a:spcPct val="0"/>
              </a:spcAft>
              <a:defRPr sz="1600" b="1">
                <a:solidFill>
                  <a:schemeClr val="tx1"/>
                </a:solidFill>
                <a:latin typeface="Arial" charset="0"/>
              </a:defRPr>
            </a:lvl9pPr>
          </a:lstStyle>
          <a:p>
            <a:pPr eaLnBrk="1" fontAlgn="base" hangingPunct="1">
              <a:spcAft>
                <a:spcPct val="0"/>
              </a:spcAft>
            </a:pPr>
            <a:r>
              <a:rPr lang="en-US" b="0" dirty="0" smtClean="0">
                <a:solidFill>
                  <a:srgbClr val="000000"/>
                </a:solidFill>
                <a:cs typeface="Arial" charset="0"/>
              </a:rPr>
              <a:t>Pt100: </a:t>
            </a:r>
          </a:p>
          <a:p>
            <a:pPr eaLnBrk="1" fontAlgn="base" hangingPunct="1">
              <a:spcAft>
                <a:spcPct val="0"/>
              </a:spcAft>
            </a:pPr>
            <a:r>
              <a:rPr lang="el-GR" b="0" dirty="0" smtClean="0">
                <a:solidFill>
                  <a:srgbClr val="000000"/>
                </a:solidFill>
                <a:cs typeface="Arial" charset="0"/>
              </a:rPr>
              <a:t>α</a:t>
            </a:r>
            <a:r>
              <a:rPr lang="en-US" b="0" dirty="0" smtClean="0">
                <a:solidFill>
                  <a:srgbClr val="000000"/>
                </a:solidFill>
                <a:cs typeface="Arial" charset="0"/>
              </a:rPr>
              <a:t> = 0.385 </a:t>
            </a:r>
            <a:r>
              <a:rPr lang="en-US" b="0" dirty="0">
                <a:solidFill>
                  <a:srgbClr val="000000"/>
                </a:solidFill>
                <a:cs typeface="Arial" charset="0"/>
              </a:rPr>
              <a:t>@ 0°C</a:t>
            </a:r>
          </a:p>
          <a:p>
            <a:pPr eaLnBrk="1" fontAlgn="base" hangingPunct="1">
              <a:spcAft>
                <a:spcPct val="0"/>
              </a:spcAft>
            </a:pPr>
            <a:r>
              <a:rPr lang="en-US" b="0" dirty="0" smtClean="0">
                <a:solidFill>
                  <a:srgbClr val="000000"/>
                </a:solidFill>
                <a:cs typeface="Arial" charset="0"/>
              </a:rPr>
              <a:t>R</a:t>
            </a:r>
            <a:r>
              <a:rPr lang="en-US" b="0" baseline="-25000" dirty="0" smtClean="0">
                <a:solidFill>
                  <a:srgbClr val="000000"/>
                </a:solidFill>
                <a:cs typeface="Arial" charset="0"/>
              </a:rPr>
              <a:t>0</a:t>
            </a:r>
            <a:r>
              <a:rPr lang="en-US" b="0" dirty="0" smtClean="0">
                <a:solidFill>
                  <a:srgbClr val="000000"/>
                </a:solidFill>
                <a:cs typeface="Arial" charset="0"/>
              </a:rPr>
              <a:t> = 100</a:t>
            </a:r>
            <a:r>
              <a:rPr lang="el-GR" b="0" dirty="0" smtClean="0">
                <a:solidFill>
                  <a:srgbClr val="000000"/>
                </a:solidFill>
                <a:cs typeface="Arial" charset="0"/>
              </a:rPr>
              <a:t>Ω</a:t>
            </a:r>
            <a:r>
              <a:rPr lang="en-US" b="0" dirty="0" smtClean="0">
                <a:solidFill>
                  <a:srgbClr val="000000"/>
                </a:solidFill>
                <a:cs typeface="Arial" charset="0"/>
              </a:rPr>
              <a:t> @ 0°C</a:t>
            </a:r>
            <a:endParaRPr lang="en-US" b="0" dirty="0">
              <a:solidFill>
                <a:srgbClr val="000000"/>
              </a:solidFill>
              <a:cs typeface="Arial" charset="0"/>
            </a:endParaRPr>
          </a:p>
        </p:txBody>
      </p:sp>
    </p:spTree>
    <p:extLst>
      <p:ext uri="{BB962C8B-B14F-4D97-AF65-F5344CB8AC3E}">
        <p14:creationId xmlns:p14="http://schemas.microsoft.com/office/powerpoint/2010/main" xmlns="" val="26899662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DE" dirty="0" smtClean="0"/>
              <a:t>Different RTD Types – why do they exist? (I)</a:t>
            </a:r>
            <a:endParaRPr lang="en-US" dirty="0"/>
          </a:p>
        </p:txBody>
      </p:sp>
      <p:sp>
        <p:nvSpPr>
          <p:cNvPr id="3" name="Content Placeholder 2"/>
          <p:cNvSpPr>
            <a:spLocks noGrp="1"/>
          </p:cNvSpPr>
          <p:nvPr>
            <p:ph idx="1"/>
          </p:nvPr>
        </p:nvSpPr>
        <p:spPr>
          <a:xfrm>
            <a:off x="333377" y="1048468"/>
            <a:ext cx="5703214" cy="4945932"/>
          </a:xfrm>
        </p:spPr>
        <p:txBody>
          <a:bodyPr/>
          <a:lstStyle/>
          <a:p>
            <a:r>
              <a:rPr lang="de-DE" b="1" dirty="0" smtClean="0"/>
              <a:t>2-Wire RTD</a:t>
            </a:r>
          </a:p>
          <a:p>
            <a:pPr lvl="1"/>
            <a:r>
              <a:rPr lang="de-DE" dirty="0" smtClean="0"/>
              <a:t>2-Wire measurements are simplest </a:t>
            </a:r>
            <a:r>
              <a:rPr lang="de-DE" dirty="0"/>
              <a:t>to </a:t>
            </a:r>
            <a:r>
              <a:rPr lang="de-DE" dirty="0" smtClean="0"/>
              <a:t>implement</a:t>
            </a:r>
          </a:p>
          <a:p>
            <a:pPr lvl="1"/>
            <a:r>
              <a:rPr lang="de-DE" dirty="0" smtClean="0"/>
              <a:t>Good for close proximity to RTD (R</a:t>
            </a:r>
            <a:r>
              <a:rPr lang="de-DE" baseline="-25000" dirty="0" smtClean="0"/>
              <a:t>L</a:t>
            </a:r>
            <a:r>
              <a:rPr lang="de-DE" dirty="0" smtClean="0"/>
              <a:t> is small)</a:t>
            </a:r>
            <a:endParaRPr lang="de-DE" dirty="0"/>
          </a:p>
          <a:p>
            <a:pPr lvl="1"/>
            <a:r>
              <a:rPr lang="de-DE" dirty="0" smtClean="0"/>
              <a:t>RTD lead resistance is included in the result</a:t>
            </a:r>
          </a:p>
          <a:p>
            <a:pPr lvl="1"/>
            <a:r>
              <a:rPr lang="de-DE" dirty="0" smtClean="0"/>
              <a:t>Tradeoff:</a:t>
            </a:r>
          </a:p>
          <a:p>
            <a:pPr lvl="2"/>
            <a:r>
              <a:rPr lang="de-DE" dirty="0" smtClean="0"/>
              <a:t>Accuracy: Error = 2∙R</a:t>
            </a:r>
            <a:r>
              <a:rPr lang="de-DE" baseline="-25000" dirty="0" smtClean="0"/>
              <a:t>L</a:t>
            </a:r>
            <a:r>
              <a:rPr lang="de-DE" dirty="0" smtClean="0"/>
              <a:t>∙I</a:t>
            </a:r>
            <a:r>
              <a:rPr lang="de-DE" baseline="-25000" dirty="0" smtClean="0"/>
              <a:t>EXC</a:t>
            </a:r>
          </a:p>
          <a:p>
            <a:pPr lvl="2"/>
            <a:r>
              <a:rPr lang="de-DE" dirty="0" smtClean="0"/>
              <a:t>Cost = </a:t>
            </a:r>
            <a:r>
              <a:rPr lang="de-DE" dirty="0"/>
              <a:t>C</a:t>
            </a:r>
            <a:r>
              <a:rPr lang="de-DE" dirty="0" smtClean="0"/>
              <a:t>heapest!</a:t>
            </a:r>
          </a:p>
          <a:p>
            <a:endParaRPr lang="de-DE" dirty="0" smtClean="0"/>
          </a:p>
          <a:p>
            <a:r>
              <a:rPr lang="de-DE" b="1" dirty="0" smtClean="0"/>
              <a:t>3-Wire </a:t>
            </a:r>
            <a:r>
              <a:rPr lang="de-DE" b="1" dirty="0"/>
              <a:t>RTD</a:t>
            </a:r>
          </a:p>
          <a:p>
            <a:pPr lvl="1"/>
            <a:r>
              <a:rPr lang="de-DE" dirty="0" smtClean="0"/>
              <a:t>Allows for R</a:t>
            </a:r>
            <a:r>
              <a:rPr lang="de-DE" baseline="-25000" dirty="0" smtClean="0"/>
              <a:t>L</a:t>
            </a:r>
            <a:r>
              <a:rPr lang="de-DE" dirty="0" smtClean="0"/>
              <a:t> cancellation and remote RTD placement</a:t>
            </a:r>
          </a:p>
          <a:p>
            <a:pPr lvl="1"/>
            <a:r>
              <a:rPr lang="de-DE" dirty="0" smtClean="0"/>
              <a:t>Tradeoff:</a:t>
            </a:r>
          </a:p>
          <a:p>
            <a:pPr lvl="2"/>
            <a:r>
              <a:rPr lang="de-DE" dirty="0" smtClean="0"/>
              <a:t>Accuracy = Better</a:t>
            </a:r>
          </a:p>
          <a:p>
            <a:pPr lvl="2"/>
            <a:r>
              <a:rPr lang="de-DE" dirty="0" smtClean="0"/>
              <a:t>Cost = More expensive</a:t>
            </a:r>
          </a:p>
          <a:p>
            <a:pPr lvl="1"/>
            <a:endParaRPr lang="de-DE" dirty="0" smtClean="0"/>
          </a:p>
          <a:p>
            <a:pPr marL="341312" lvl="1" indent="0">
              <a:buNone/>
            </a:pPr>
            <a:endParaRPr lang="de-DE" dirty="0" smtClean="0"/>
          </a:p>
        </p:txBody>
      </p:sp>
      <p:pic>
        <p:nvPicPr>
          <p:cNvPr id="2163" name="Picture 115"/>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309360" y="1182025"/>
            <a:ext cx="2345806" cy="19964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2164" name="Picture 116"/>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6309360" y="3508511"/>
            <a:ext cx="2345806" cy="249936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de-DE" dirty="0"/>
              <a:t>Different RTD </a:t>
            </a:r>
            <a:r>
              <a:rPr lang="de-DE" dirty="0" smtClean="0"/>
              <a:t>Types </a:t>
            </a:r>
            <a:r>
              <a:rPr lang="de-DE" dirty="0"/>
              <a:t>– why do they exist? (</a:t>
            </a:r>
            <a:r>
              <a:rPr lang="de-DE" dirty="0" smtClean="0"/>
              <a:t>II)</a:t>
            </a:r>
            <a:endParaRPr lang="en-US" dirty="0"/>
          </a:p>
        </p:txBody>
      </p:sp>
      <p:sp>
        <p:nvSpPr>
          <p:cNvPr id="3" name="Content Placeholder 2"/>
          <p:cNvSpPr>
            <a:spLocks noGrp="1"/>
          </p:cNvSpPr>
          <p:nvPr>
            <p:ph idx="1"/>
          </p:nvPr>
        </p:nvSpPr>
        <p:spPr>
          <a:xfrm>
            <a:off x="333375" y="1048468"/>
            <a:ext cx="5852272" cy="4945932"/>
          </a:xfrm>
        </p:spPr>
        <p:txBody>
          <a:bodyPr/>
          <a:lstStyle/>
          <a:p>
            <a:r>
              <a:rPr lang="de-DE" b="1" dirty="0" smtClean="0"/>
              <a:t>4-Wire RTD</a:t>
            </a:r>
          </a:p>
          <a:p>
            <a:pPr lvl="1"/>
            <a:r>
              <a:rPr lang="de-DE" dirty="0" smtClean="0"/>
              <a:t>Kelvin Connection:</a:t>
            </a:r>
            <a:br>
              <a:rPr lang="de-DE" dirty="0" smtClean="0"/>
            </a:br>
            <a:r>
              <a:rPr lang="de-DE" dirty="0" smtClean="0"/>
              <a:t>Isolates the excitation path from the sensing path</a:t>
            </a:r>
          </a:p>
          <a:p>
            <a:pPr lvl="2"/>
            <a:r>
              <a:rPr lang="de-DE" dirty="0" smtClean="0"/>
              <a:t>2 wires carry the excitation current,   </a:t>
            </a:r>
          </a:p>
          <a:p>
            <a:pPr lvl="2"/>
            <a:r>
              <a:rPr lang="de-DE" dirty="0" smtClean="0"/>
              <a:t>2 wires connect to high-impedance measurement circuitry  </a:t>
            </a:r>
          </a:p>
          <a:p>
            <a:pPr lvl="1"/>
            <a:r>
              <a:rPr lang="de-DE" dirty="0" smtClean="0"/>
              <a:t>Useful when R</a:t>
            </a:r>
            <a:r>
              <a:rPr lang="de-DE" baseline="-25000" dirty="0" smtClean="0"/>
              <a:t>L</a:t>
            </a:r>
            <a:r>
              <a:rPr lang="de-DE" dirty="0" smtClean="0"/>
              <a:t> matching becomes difficult to implement</a:t>
            </a:r>
          </a:p>
          <a:p>
            <a:pPr lvl="1"/>
            <a:r>
              <a:rPr lang="de-DE" dirty="0" smtClean="0"/>
              <a:t>Tradeoff:</a:t>
            </a:r>
            <a:endParaRPr lang="de-DE" dirty="0"/>
          </a:p>
          <a:p>
            <a:pPr lvl="2"/>
            <a:r>
              <a:rPr lang="de-DE" dirty="0" smtClean="0"/>
              <a:t>Accuracy = Most accurate</a:t>
            </a:r>
          </a:p>
          <a:p>
            <a:pPr lvl="2"/>
            <a:r>
              <a:rPr lang="de-DE" dirty="0" smtClean="0"/>
              <a:t>Cost = Most expensive</a:t>
            </a:r>
          </a:p>
        </p:txBody>
      </p:sp>
      <p:pic>
        <p:nvPicPr>
          <p:cNvPr id="4157" name="Picture 61"/>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309360" y="1677944"/>
            <a:ext cx="2391503" cy="301752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5243262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rtd</a:t>
            </a:r>
            <a:r>
              <a:rPr lang="en-US" dirty="0" smtClean="0"/>
              <a:t> excitation Methods</a:t>
            </a:r>
            <a:endParaRPr lang="en-US" dirty="0"/>
          </a:p>
        </p:txBody>
      </p:sp>
      <p:sp>
        <p:nvSpPr>
          <p:cNvPr id="3" name="Text Placeholder 2"/>
          <p:cNvSpPr>
            <a:spLocks noGrp="1"/>
          </p:cNvSpPr>
          <p:nvPr>
            <p:ph type="body" idx="1"/>
          </p:nvPr>
        </p:nvSpPr>
        <p:spPr/>
        <p:txBody>
          <a:bodyPr/>
          <a:lstStyle/>
          <a:p>
            <a:r>
              <a:rPr lang="en-US" dirty="0" smtClean="0"/>
              <a:t>Voltage, Non-ratiometric</a:t>
            </a:r>
          </a:p>
          <a:p>
            <a:r>
              <a:rPr lang="en-US" dirty="0" smtClean="0"/>
              <a:t>Voltage, Ratiometric</a:t>
            </a:r>
          </a:p>
          <a:p>
            <a:r>
              <a:rPr lang="en-US" dirty="0" smtClean="0"/>
              <a:t>Current, Ratiometric</a:t>
            </a:r>
            <a:endParaRPr lang="en-US" dirty="0"/>
          </a:p>
        </p:txBody>
      </p:sp>
    </p:spTree>
    <p:extLst>
      <p:ext uri="{BB962C8B-B14F-4D97-AF65-F5344CB8AC3E}">
        <p14:creationId xmlns:p14="http://schemas.microsoft.com/office/powerpoint/2010/main" xmlns="" val="34356701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RTD Excitation Methods (I)</a:t>
            </a:r>
            <a:br>
              <a:rPr lang="de-DE" dirty="0" smtClean="0"/>
            </a:br>
            <a:r>
              <a:rPr lang="de-DE" dirty="0" smtClean="0"/>
              <a:t>Voltage, Non-ratiometric</a:t>
            </a:r>
            <a:endParaRPr lang="en-US" dirty="0"/>
          </a:p>
        </p:txBody>
      </p:sp>
      <p:pic>
        <p:nvPicPr>
          <p:cNvPr id="33796" name="Picture 4"/>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rcRect/>
          <a:stretch>
            <a:fillRect/>
          </a:stretch>
        </p:blipFill>
        <p:spPr bwMode="auto">
          <a:xfrm>
            <a:off x="395865" y="1047750"/>
            <a:ext cx="8342744" cy="49466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383819402"/>
      </p:ext>
    </p:extLst>
  </p:cSld>
  <p:clrMapOvr>
    <a:masterClrMapping/>
  </p:clrMapOvr>
  <p:timing>
    <p:tnLst>
      <p:par>
        <p:cTn id="1" dur="indefinite" restart="never" nodeType="tmRoot"/>
      </p:par>
    </p:tnLst>
  </p:timing>
</p:sld>
</file>

<file path=ppt/theme/theme1.xml><?xml version="1.0" encoding="utf-8"?>
<a:theme xmlns:a="http://schemas.openxmlformats.org/drawingml/2006/main" name="FinalPowerpoint">
  <a:themeElements>
    <a:clrScheme name="Custom 1">
      <a:dk1>
        <a:srgbClr val="000000"/>
      </a:dk1>
      <a:lt1>
        <a:srgbClr val="FFFFFF"/>
      </a:lt1>
      <a:dk2>
        <a:srgbClr val="DE0000"/>
      </a:dk2>
      <a:lt2>
        <a:srgbClr val="808080"/>
      </a:lt2>
      <a:accent1>
        <a:srgbClr val="DE0000"/>
      </a:accent1>
      <a:accent2>
        <a:srgbClr val="AEAEAE"/>
      </a:accent2>
      <a:accent3>
        <a:srgbClr val="117788"/>
      </a:accent3>
      <a:accent4>
        <a:srgbClr val="404040"/>
      </a:accent4>
      <a:accent5>
        <a:srgbClr val="7F7F7F"/>
      </a:accent5>
      <a:accent6>
        <a:srgbClr val="32B4CE"/>
      </a:accent6>
      <a:hlink>
        <a:srgbClr val="DE0000"/>
      </a:hlink>
      <a:folHlink>
        <a:srgbClr val="AAAAAA"/>
      </a:folHlink>
    </a:clrScheme>
    <a:fontScheme name="FinalPowerpoi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FinalPowerpoint 1">
        <a:dk1>
          <a:srgbClr val="000000"/>
        </a:dk1>
        <a:lt1>
          <a:srgbClr val="FFFFFF"/>
        </a:lt1>
        <a:dk2>
          <a:srgbClr val="FF0000"/>
        </a:dk2>
        <a:lt2>
          <a:srgbClr val="808080"/>
        </a:lt2>
        <a:accent1>
          <a:srgbClr val="AAAAAA"/>
        </a:accent1>
        <a:accent2>
          <a:srgbClr val="000000"/>
        </a:accent2>
        <a:accent3>
          <a:srgbClr val="FFFFFF"/>
        </a:accent3>
        <a:accent4>
          <a:srgbClr val="000000"/>
        </a:accent4>
        <a:accent5>
          <a:srgbClr val="D2D2D2"/>
        </a:accent5>
        <a:accent6>
          <a:srgbClr val="000000"/>
        </a:accent6>
        <a:hlink>
          <a:srgbClr val="FF0000"/>
        </a:hlink>
        <a:folHlink>
          <a:srgbClr val="AAAAAA"/>
        </a:folHlink>
      </a:clrScheme>
      <a:clrMap bg1="lt1" tx1="dk1" bg2="lt2" tx2="dk2" accent1="accent1" accent2="accent2" accent3="accent3" accent4="accent4" accent5="accent5" accent6="accent6" hlink="hlink" folHlink="folHlink"/>
    </a:extraClrScheme>
    <a:extraClrScheme>
      <a:clrScheme name="FinalPowerpoint 2">
        <a:dk1>
          <a:srgbClr val="AAAAAA"/>
        </a:dk1>
        <a:lt1>
          <a:srgbClr val="FFFFFF"/>
        </a:lt1>
        <a:dk2>
          <a:srgbClr val="000000"/>
        </a:dk2>
        <a:lt2>
          <a:srgbClr val="FFFFFF"/>
        </a:lt2>
        <a:accent1>
          <a:srgbClr val="AAAAAA"/>
        </a:accent1>
        <a:accent2>
          <a:srgbClr val="FFFFFF"/>
        </a:accent2>
        <a:accent3>
          <a:srgbClr val="AAAAAA"/>
        </a:accent3>
        <a:accent4>
          <a:srgbClr val="DADADA"/>
        </a:accent4>
        <a:accent5>
          <a:srgbClr val="D2D2D2"/>
        </a:accent5>
        <a:accent6>
          <a:srgbClr val="E7E7E7"/>
        </a:accent6>
        <a:hlink>
          <a:srgbClr val="AAAAAA"/>
        </a:hlink>
        <a:folHlink>
          <a:srgbClr val="FF0000"/>
        </a:folHlink>
      </a:clrScheme>
      <a:clrMap bg1="dk2" tx1="lt1" bg2="dk1" tx2="lt2" accent1="accent1" accent2="accent2" accent3="accent3" accent4="accent4" accent5="accent5" accent6="accent6" hlink="hlink" folHlink="folHlink"/>
    </a:extraClrScheme>
    <a:extraClrScheme>
      <a:clrScheme name="FinalPowerpoint 3">
        <a:dk1>
          <a:srgbClr val="808080"/>
        </a:dk1>
        <a:lt1>
          <a:srgbClr val="FFFFFF"/>
        </a:lt1>
        <a:dk2>
          <a:srgbClr val="AAAAAA"/>
        </a:dk2>
        <a:lt2>
          <a:srgbClr val="000000"/>
        </a:lt2>
        <a:accent1>
          <a:srgbClr val="000000"/>
        </a:accent1>
        <a:accent2>
          <a:srgbClr val="AAAAAA"/>
        </a:accent2>
        <a:accent3>
          <a:srgbClr val="D2D2D2"/>
        </a:accent3>
        <a:accent4>
          <a:srgbClr val="DADADA"/>
        </a:accent4>
        <a:accent5>
          <a:srgbClr val="AAAAAA"/>
        </a:accent5>
        <a:accent6>
          <a:srgbClr val="9A9A9A"/>
        </a:accent6>
        <a:hlink>
          <a:srgbClr val="FF0000"/>
        </a:hlink>
        <a:folHlink>
          <a:srgbClr val="FFFFFF"/>
        </a:folHlink>
      </a:clrScheme>
      <a:clrMap bg1="dk2" tx1="lt1" bg2="dk1" tx2="lt2" accent1="accent1" accent2="accent2" accent3="accent3" accent4="accent4" accent5="accent5" accent6="accent6" hlink="hlink" folHlink="folHlink"/>
    </a:extraClrScheme>
    <a:extraClrScheme>
      <a:clrScheme name="FinalPowerpoint 4">
        <a:dk1>
          <a:srgbClr val="000000"/>
        </a:dk1>
        <a:lt1>
          <a:srgbClr val="FF0000"/>
        </a:lt1>
        <a:dk2>
          <a:srgbClr val="FFFFFF"/>
        </a:dk2>
        <a:lt2>
          <a:srgbClr val="000000"/>
        </a:lt2>
        <a:accent1>
          <a:srgbClr val="AAAAAA"/>
        </a:accent1>
        <a:accent2>
          <a:srgbClr val="FFFFFF"/>
        </a:accent2>
        <a:accent3>
          <a:srgbClr val="FFAAAA"/>
        </a:accent3>
        <a:accent4>
          <a:srgbClr val="000000"/>
        </a:accent4>
        <a:accent5>
          <a:srgbClr val="D2D2D2"/>
        </a:accent5>
        <a:accent6>
          <a:srgbClr val="E7E7E7"/>
        </a:accent6>
        <a:hlink>
          <a:srgbClr val="000000"/>
        </a:hlink>
        <a:folHlink>
          <a:srgbClr val="AAAAAA"/>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FinalPowerpoint">
  <a:themeElements>
    <a:clrScheme name="Custom 1">
      <a:dk1>
        <a:srgbClr val="000000"/>
      </a:dk1>
      <a:lt1>
        <a:srgbClr val="FFFFFF"/>
      </a:lt1>
      <a:dk2>
        <a:srgbClr val="DE0000"/>
      </a:dk2>
      <a:lt2>
        <a:srgbClr val="808080"/>
      </a:lt2>
      <a:accent1>
        <a:srgbClr val="DE0000"/>
      </a:accent1>
      <a:accent2>
        <a:srgbClr val="AEAEAE"/>
      </a:accent2>
      <a:accent3>
        <a:srgbClr val="117788"/>
      </a:accent3>
      <a:accent4>
        <a:srgbClr val="404040"/>
      </a:accent4>
      <a:accent5>
        <a:srgbClr val="7F7F7F"/>
      </a:accent5>
      <a:accent6>
        <a:srgbClr val="32B4CE"/>
      </a:accent6>
      <a:hlink>
        <a:srgbClr val="DE0000"/>
      </a:hlink>
      <a:folHlink>
        <a:srgbClr val="AAAAAA"/>
      </a:folHlink>
    </a:clrScheme>
    <a:fontScheme name="FinalPowerpoi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FinalPowerpoint 1">
        <a:dk1>
          <a:srgbClr val="000000"/>
        </a:dk1>
        <a:lt1>
          <a:srgbClr val="FFFFFF"/>
        </a:lt1>
        <a:dk2>
          <a:srgbClr val="FF0000"/>
        </a:dk2>
        <a:lt2>
          <a:srgbClr val="808080"/>
        </a:lt2>
        <a:accent1>
          <a:srgbClr val="AAAAAA"/>
        </a:accent1>
        <a:accent2>
          <a:srgbClr val="000000"/>
        </a:accent2>
        <a:accent3>
          <a:srgbClr val="FFFFFF"/>
        </a:accent3>
        <a:accent4>
          <a:srgbClr val="000000"/>
        </a:accent4>
        <a:accent5>
          <a:srgbClr val="D2D2D2"/>
        </a:accent5>
        <a:accent6>
          <a:srgbClr val="000000"/>
        </a:accent6>
        <a:hlink>
          <a:srgbClr val="FF0000"/>
        </a:hlink>
        <a:folHlink>
          <a:srgbClr val="AAAAAA"/>
        </a:folHlink>
      </a:clrScheme>
      <a:clrMap bg1="lt1" tx1="dk1" bg2="lt2" tx2="dk2" accent1="accent1" accent2="accent2" accent3="accent3" accent4="accent4" accent5="accent5" accent6="accent6" hlink="hlink" folHlink="folHlink"/>
    </a:extraClrScheme>
    <a:extraClrScheme>
      <a:clrScheme name="FinalPowerpoint 2">
        <a:dk1>
          <a:srgbClr val="AAAAAA"/>
        </a:dk1>
        <a:lt1>
          <a:srgbClr val="FFFFFF"/>
        </a:lt1>
        <a:dk2>
          <a:srgbClr val="000000"/>
        </a:dk2>
        <a:lt2>
          <a:srgbClr val="FFFFFF"/>
        </a:lt2>
        <a:accent1>
          <a:srgbClr val="AAAAAA"/>
        </a:accent1>
        <a:accent2>
          <a:srgbClr val="FFFFFF"/>
        </a:accent2>
        <a:accent3>
          <a:srgbClr val="AAAAAA"/>
        </a:accent3>
        <a:accent4>
          <a:srgbClr val="DADADA"/>
        </a:accent4>
        <a:accent5>
          <a:srgbClr val="D2D2D2"/>
        </a:accent5>
        <a:accent6>
          <a:srgbClr val="E7E7E7"/>
        </a:accent6>
        <a:hlink>
          <a:srgbClr val="AAAAAA"/>
        </a:hlink>
        <a:folHlink>
          <a:srgbClr val="FF0000"/>
        </a:folHlink>
      </a:clrScheme>
      <a:clrMap bg1="dk2" tx1="lt1" bg2="dk1" tx2="lt2" accent1="accent1" accent2="accent2" accent3="accent3" accent4="accent4" accent5="accent5" accent6="accent6" hlink="hlink" folHlink="folHlink"/>
    </a:extraClrScheme>
    <a:extraClrScheme>
      <a:clrScheme name="FinalPowerpoint 3">
        <a:dk1>
          <a:srgbClr val="808080"/>
        </a:dk1>
        <a:lt1>
          <a:srgbClr val="FFFFFF"/>
        </a:lt1>
        <a:dk2>
          <a:srgbClr val="AAAAAA"/>
        </a:dk2>
        <a:lt2>
          <a:srgbClr val="000000"/>
        </a:lt2>
        <a:accent1>
          <a:srgbClr val="000000"/>
        </a:accent1>
        <a:accent2>
          <a:srgbClr val="AAAAAA"/>
        </a:accent2>
        <a:accent3>
          <a:srgbClr val="D2D2D2"/>
        </a:accent3>
        <a:accent4>
          <a:srgbClr val="DADADA"/>
        </a:accent4>
        <a:accent5>
          <a:srgbClr val="AAAAAA"/>
        </a:accent5>
        <a:accent6>
          <a:srgbClr val="9A9A9A"/>
        </a:accent6>
        <a:hlink>
          <a:srgbClr val="FF0000"/>
        </a:hlink>
        <a:folHlink>
          <a:srgbClr val="FFFFFF"/>
        </a:folHlink>
      </a:clrScheme>
      <a:clrMap bg1="dk2" tx1="lt1" bg2="dk1" tx2="lt2" accent1="accent1" accent2="accent2" accent3="accent3" accent4="accent4" accent5="accent5" accent6="accent6" hlink="hlink" folHlink="folHlink"/>
    </a:extraClrScheme>
    <a:extraClrScheme>
      <a:clrScheme name="FinalPowerpoint 4">
        <a:dk1>
          <a:srgbClr val="000000"/>
        </a:dk1>
        <a:lt1>
          <a:srgbClr val="FF0000"/>
        </a:lt1>
        <a:dk2>
          <a:srgbClr val="FFFFFF"/>
        </a:dk2>
        <a:lt2>
          <a:srgbClr val="000000"/>
        </a:lt2>
        <a:accent1>
          <a:srgbClr val="AAAAAA"/>
        </a:accent1>
        <a:accent2>
          <a:srgbClr val="FFFFFF"/>
        </a:accent2>
        <a:accent3>
          <a:srgbClr val="FFAAAA"/>
        </a:accent3>
        <a:accent4>
          <a:srgbClr val="000000"/>
        </a:accent4>
        <a:accent5>
          <a:srgbClr val="D2D2D2"/>
        </a:accent5>
        <a:accent6>
          <a:srgbClr val="E7E7E7"/>
        </a:accent6>
        <a:hlink>
          <a:srgbClr val="000000"/>
        </a:hlink>
        <a:folHlink>
          <a:srgbClr val="AAAAA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1908</Words>
  <Application>Microsoft Office PowerPoint</Application>
  <PresentationFormat>On-screen Show (4:3)</PresentationFormat>
  <Paragraphs>319</Paragraphs>
  <Slides>43</Slides>
  <Notes>23</Notes>
  <HiddenSlides>0</HiddenSlides>
  <MMClips>0</MMClips>
  <ScaleCrop>false</ScaleCrop>
  <HeadingPairs>
    <vt:vector size="6" baseType="variant">
      <vt:variant>
        <vt:lpstr>Theme</vt:lpstr>
      </vt:variant>
      <vt:variant>
        <vt:i4>2</vt:i4>
      </vt:variant>
      <vt:variant>
        <vt:lpstr>Embedded OLE Servers</vt:lpstr>
      </vt:variant>
      <vt:variant>
        <vt:i4>2</vt:i4>
      </vt:variant>
      <vt:variant>
        <vt:lpstr>Slide Titles</vt:lpstr>
      </vt:variant>
      <vt:variant>
        <vt:i4>43</vt:i4>
      </vt:variant>
    </vt:vector>
  </HeadingPairs>
  <TitlesOfParts>
    <vt:vector size="47" baseType="lpstr">
      <vt:lpstr>FinalPowerpoint</vt:lpstr>
      <vt:lpstr>1_FinalPowerpoint</vt:lpstr>
      <vt:lpstr>Visio</vt:lpstr>
      <vt:lpstr>Equation</vt:lpstr>
      <vt:lpstr>RTD Measurement Step-by-step Design Procedure</vt:lpstr>
      <vt:lpstr>RTD Resistance Temperature Detector</vt:lpstr>
      <vt:lpstr>What is an RTD made of?</vt:lpstr>
      <vt:lpstr>Why use an RTD?</vt:lpstr>
      <vt:lpstr>RTD Resistance vs. Temperature</vt:lpstr>
      <vt:lpstr>Different RTD Types – why do they exist? (I)</vt:lpstr>
      <vt:lpstr>Different RTD Types – why do they exist? (II)</vt:lpstr>
      <vt:lpstr>rtd excitation Methods</vt:lpstr>
      <vt:lpstr>RTD Excitation Methods (I) Voltage, Non-ratiometric</vt:lpstr>
      <vt:lpstr>RTD Excitation Methods (I) Voltage, Non-ratiometric</vt:lpstr>
      <vt:lpstr>RTD Excitation Methods (I) Voltage, Non-ratiometric</vt:lpstr>
      <vt:lpstr>RTD Excitation Methods (I) Voltage, Non-ratiometric</vt:lpstr>
      <vt:lpstr>RTD Excitation Methods (II) Voltage, Ratiometric</vt:lpstr>
      <vt:lpstr>RTD Excitation Methods (II) Voltage, Ratiometric</vt:lpstr>
      <vt:lpstr>RTD Excitation Methods (II) Voltage, Ratiometric</vt:lpstr>
      <vt:lpstr>RTD Excitation Methods (II) Voltage, Ratiometric</vt:lpstr>
      <vt:lpstr>RTD Excitation Methods (III) Current, Ratiometric</vt:lpstr>
      <vt:lpstr>RTD Excitation Methods (III) Current, Ratiometric</vt:lpstr>
      <vt:lpstr>RTD Excitation Methods (III) Current, Ratiometric</vt:lpstr>
      <vt:lpstr>RTD Excitation Methods (III) Current, Ratiometric</vt:lpstr>
      <vt:lpstr>ADS1247 example</vt:lpstr>
      <vt:lpstr>Step-by-Step Example with ADS1247</vt:lpstr>
      <vt:lpstr>Selecting Data Rate</vt:lpstr>
      <vt:lpstr>Selecting IDAC Value</vt:lpstr>
      <vt:lpstr>Selecting RREF</vt:lpstr>
      <vt:lpstr>Selecting Gain</vt:lpstr>
      <vt:lpstr>Input and Reference Filters (I)</vt:lpstr>
      <vt:lpstr>Input and Reference Filters (II)</vt:lpstr>
      <vt:lpstr>Design checks</vt:lpstr>
      <vt:lpstr>Check IDAC Compliance</vt:lpstr>
      <vt:lpstr>Check IDAC Compliance</vt:lpstr>
      <vt:lpstr>Check Input Common-Mode</vt:lpstr>
      <vt:lpstr>ADS1247 - Things to be Aware of</vt:lpstr>
      <vt:lpstr>OPEN SENSOR DETECtION</vt:lpstr>
      <vt:lpstr>Open Sensor Detection, Lead 1</vt:lpstr>
      <vt:lpstr>Open Sensor Detection, Lead 2</vt:lpstr>
      <vt:lpstr>Open Sensor Detection, Lead 3 (I)</vt:lpstr>
      <vt:lpstr>Open Sensor Detection, Lead 3 (II)</vt:lpstr>
      <vt:lpstr>IDAC CHOPPING</vt:lpstr>
      <vt:lpstr>Errors due to IDAC Mismatch</vt:lpstr>
      <vt:lpstr>Improved Implementation</vt:lpstr>
      <vt:lpstr>IDAC Chopping</vt:lpstr>
      <vt:lpstr>Achievable Resolution with ADS1248</vt:lpstr>
    </vt:vector>
  </TitlesOfParts>
  <Company>Texas Instruments Incorporated</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RTD Measurement Step-by-step Design Procedure</dc:title>
  <dc:creator>Joachim Wurker</dc:creator>
  <cp:lastModifiedBy>Joachim Wurker</cp:lastModifiedBy>
  <cp:revision>5</cp:revision>
  <dcterms:created xsi:type="dcterms:W3CDTF">2014-10-14T05:16:19Z</dcterms:created>
  <dcterms:modified xsi:type="dcterms:W3CDTF">2014-11-06T05:05:37Z</dcterms:modified>
</cp:coreProperties>
</file>

<file path=docProps/thumbnail.jpeg>
</file>